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handoutMasterIdLst>
    <p:handoutMasterId r:id="rId300"/>
  </p:handoutMasterIdLst>
  <p:sldIdLst>
    <p:sldId id="256" r:id="rId2"/>
    <p:sldId id="257" r:id="rId3"/>
    <p:sldId id="258" r:id="rId4"/>
    <p:sldId id="259" r:id="rId5"/>
    <p:sldId id="260" r:id="rId6"/>
    <p:sldId id="261" r:id="rId7"/>
    <p:sldId id="262" r:id="rId8"/>
    <p:sldId id="263" r:id="rId9"/>
    <p:sldId id="557"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4" r:id="rId50"/>
    <p:sldId id="312" r:id="rId51"/>
    <p:sldId id="313" r:id="rId52"/>
    <p:sldId id="315" r:id="rId53"/>
    <p:sldId id="305" r:id="rId54"/>
    <p:sldId id="306" r:id="rId55"/>
    <p:sldId id="303" r:id="rId56"/>
    <p:sldId id="307" r:id="rId57"/>
    <p:sldId id="308" r:id="rId58"/>
    <p:sldId id="309" r:id="rId59"/>
    <p:sldId id="310" r:id="rId60"/>
    <p:sldId id="311" r:id="rId61"/>
    <p:sldId id="314"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3" r:id="rId77"/>
    <p:sldId id="330" r:id="rId78"/>
    <p:sldId id="331" r:id="rId79"/>
    <p:sldId id="332"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9" r:id="rId155"/>
    <p:sldId id="408"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30" r:id="rId173"/>
    <p:sldId id="429" r:id="rId174"/>
    <p:sldId id="558" r:id="rId175"/>
    <p:sldId id="426" r:id="rId176"/>
    <p:sldId id="427" r:id="rId177"/>
    <p:sldId id="428" r:id="rId178"/>
    <p:sldId id="431" r:id="rId179"/>
    <p:sldId id="432" r:id="rId180"/>
    <p:sldId id="433" r:id="rId181"/>
    <p:sldId id="434" r:id="rId182"/>
    <p:sldId id="435" r:id="rId183"/>
    <p:sldId id="436" r:id="rId184"/>
    <p:sldId id="437" r:id="rId185"/>
    <p:sldId id="438" r:id="rId186"/>
    <p:sldId id="439" r:id="rId187"/>
    <p:sldId id="440" r:id="rId188"/>
    <p:sldId id="442" r:id="rId189"/>
    <p:sldId id="443" r:id="rId190"/>
    <p:sldId id="445" r:id="rId191"/>
    <p:sldId id="446" r:id="rId192"/>
    <p:sldId id="447" r:id="rId193"/>
    <p:sldId id="444" r:id="rId194"/>
    <p:sldId id="441" r:id="rId195"/>
    <p:sldId id="448" r:id="rId196"/>
    <p:sldId id="449" r:id="rId197"/>
    <p:sldId id="450" r:id="rId198"/>
    <p:sldId id="451" r:id="rId199"/>
    <p:sldId id="452" r:id="rId200"/>
    <p:sldId id="453" r:id="rId201"/>
    <p:sldId id="454" r:id="rId202"/>
    <p:sldId id="455" r:id="rId203"/>
    <p:sldId id="456" r:id="rId204"/>
    <p:sldId id="457" r:id="rId205"/>
    <p:sldId id="458" r:id="rId206"/>
    <p:sldId id="459" r:id="rId207"/>
    <p:sldId id="460" r:id="rId208"/>
    <p:sldId id="461" r:id="rId209"/>
    <p:sldId id="462" r:id="rId210"/>
    <p:sldId id="463" r:id="rId211"/>
    <p:sldId id="464" r:id="rId212"/>
    <p:sldId id="465" r:id="rId213"/>
    <p:sldId id="466" r:id="rId214"/>
    <p:sldId id="467" r:id="rId215"/>
    <p:sldId id="468" r:id="rId216"/>
    <p:sldId id="469" r:id="rId217"/>
    <p:sldId id="470" r:id="rId218"/>
    <p:sldId id="471" r:id="rId219"/>
    <p:sldId id="473" r:id="rId220"/>
    <p:sldId id="474" r:id="rId221"/>
    <p:sldId id="475" r:id="rId222"/>
    <p:sldId id="476" r:id="rId223"/>
    <p:sldId id="477" r:id="rId224"/>
    <p:sldId id="478" r:id="rId225"/>
    <p:sldId id="479" r:id="rId226"/>
    <p:sldId id="480" r:id="rId227"/>
    <p:sldId id="481" r:id="rId228"/>
    <p:sldId id="488" r:id="rId229"/>
    <p:sldId id="489" r:id="rId230"/>
    <p:sldId id="490" r:id="rId231"/>
    <p:sldId id="482" r:id="rId232"/>
    <p:sldId id="483" r:id="rId233"/>
    <p:sldId id="484" r:id="rId234"/>
    <p:sldId id="485" r:id="rId235"/>
    <p:sldId id="486" r:id="rId236"/>
    <p:sldId id="487" r:id="rId237"/>
    <p:sldId id="493" r:id="rId238"/>
    <p:sldId id="494" r:id="rId239"/>
    <p:sldId id="495" r:id="rId240"/>
    <p:sldId id="496" r:id="rId241"/>
    <p:sldId id="497" r:id="rId242"/>
    <p:sldId id="498" r:id="rId243"/>
    <p:sldId id="507" r:id="rId244"/>
    <p:sldId id="508" r:id="rId245"/>
    <p:sldId id="499" r:id="rId246"/>
    <p:sldId id="500" r:id="rId247"/>
    <p:sldId id="501" r:id="rId248"/>
    <p:sldId id="502" r:id="rId249"/>
    <p:sldId id="503" r:id="rId250"/>
    <p:sldId id="504" r:id="rId251"/>
    <p:sldId id="505" r:id="rId252"/>
    <p:sldId id="510" r:id="rId253"/>
    <p:sldId id="511" r:id="rId254"/>
    <p:sldId id="512" r:id="rId255"/>
    <p:sldId id="513" r:id="rId256"/>
    <p:sldId id="514" r:id="rId257"/>
    <p:sldId id="515" r:id="rId258"/>
    <p:sldId id="517" r:id="rId259"/>
    <p:sldId id="518" r:id="rId260"/>
    <p:sldId id="516" r:id="rId261"/>
    <p:sldId id="519" r:id="rId262"/>
    <p:sldId id="520" r:id="rId263"/>
    <p:sldId id="521" r:id="rId264"/>
    <p:sldId id="522" r:id="rId265"/>
    <p:sldId id="523" r:id="rId266"/>
    <p:sldId id="524" r:id="rId267"/>
    <p:sldId id="525" r:id="rId268"/>
    <p:sldId id="526" r:id="rId269"/>
    <p:sldId id="527" r:id="rId270"/>
    <p:sldId id="528" r:id="rId271"/>
    <p:sldId id="529" r:id="rId272"/>
    <p:sldId id="530" r:id="rId273"/>
    <p:sldId id="531" r:id="rId274"/>
    <p:sldId id="532" r:id="rId275"/>
    <p:sldId id="533" r:id="rId276"/>
    <p:sldId id="534" r:id="rId277"/>
    <p:sldId id="555" r:id="rId278"/>
    <p:sldId id="556" r:id="rId279"/>
    <p:sldId id="535" r:id="rId280"/>
    <p:sldId id="536" r:id="rId281"/>
    <p:sldId id="537" r:id="rId282"/>
    <p:sldId id="538" r:id="rId283"/>
    <p:sldId id="539" r:id="rId284"/>
    <p:sldId id="540" r:id="rId285"/>
    <p:sldId id="541" r:id="rId286"/>
    <p:sldId id="542" r:id="rId287"/>
    <p:sldId id="543" r:id="rId288"/>
    <p:sldId id="544" r:id="rId289"/>
    <p:sldId id="545" r:id="rId290"/>
    <p:sldId id="546" r:id="rId291"/>
    <p:sldId id="547" r:id="rId292"/>
    <p:sldId id="548" r:id="rId293"/>
    <p:sldId id="549" r:id="rId294"/>
    <p:sldId id="550" r:id="rId295"/>
    <p:sldId id="551" r:id="rId296"/>
    <p:sldId id="552" r:id="rId297"/>
    <p:sldId id="553" r:id="rId298"/>
    <p:sldId id="554" r:id="rId29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eha Gulati" initials="NG" lastIdx="1" clrIdx="0">
    <p:extLst>
      <p:ext uri="{19B8F6BF-5375-455C-9EA6-DF929625EA0E}">
        <p15:presenceInfo xmlns="" xmlns:p15="http://schemas.microsoft.com/office/powerpoint/2012/main" userId="63b3359a18ad390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804"/>
  </p:normalViewPr>
  <p:slideViewPr>
    <p:cSldViewPr>
      <p:cViewPr varScale="1">
        <p:scale>
          <a:sx n="65" d="100"/>
          <a:sy n="65" d="100"/>
        </p:scale>
        <p:origin x="-636"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92" Type="http://schemas.openxmlformats.org/officeDocument/2006/relationships/slide" Target="slides/slide291.xml"/><Relationship Id="rId297" Type="http://schemas.openxmlformats.org/officeDocument/2006/relationships/slide" Target="slides/slide296.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handoutMaster" Target="handoutMasters/handout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3-01T09:44:08.672" idx="1">
    <p:pos x="10" y="10"/>
    <p:text/>
    <p:extLst>
      <p:ext uri="{C676402C-5697-4E1C-873F-D02D1690AC5C}">
        <p15:threadingInfo xmlns="" xmlns:p15="http://schemas.microsoft.com/office/powerpoint/2012/main" timeZoneBias="-33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55D2E0F-9A2C-4F2A-B2D7-8859B843B27E}" type="datetimeFigureOut">
              <a:rPr lang="en-US" smtClean="0"/>
              <a:pPr/>
              <a:t>10/8/2022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D202946-BA01-42BA-8B43-958BC022C323}" type="slidenum">
              <a:rPr lang="en-US" smtClean="0"/>
              <a:pPr/>
              <a:t>‹#›</a:t>
            </a:fld>
            <a:endParaRPr lang="en-US"/>
          </a:p>
        </p:txBody>
      </p:sp>
    </p:spTree>
    <p:extLst>
      <p:ext uri="{BB962C8B-B14F-4D97-AF65-F5344CB8AC3E}">
        <p14:creationId xmlns:p14="http://schemas.microsoft.com/office/powerpoint/2010/main" val="181063097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1D8BD707-D9CF-40AE-B4C6-C98DA3205C09}" type="datetimeFigureOut">
              <a:rPr lang="en-US" smtClean="0"/>
              <a:pPr/>
              <a:t>10/8/2022</a:t>
            </a:fld>
            <a:endParaRPr lang="en-US" dirty="0"/>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dirty="0"/>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B6F15528-21DE-4FAA-801E-634DDDAF4B2B}"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9762"/>
          </a:xfrm>
        </p:spPr>
        <p:txBody>
          <a:bodyPr>
            <a:normAutofit/>
          </a:bodyPr>
          <a:lstStyle>
            <a:lvl1pPr>
              <a:defRPr sz="2400" b="1"/>
            </a:lvl1pPr>
          </a:lstStyle>
          <a:p>
            <a:r>
              <a:rPr kumimoji="0" lang="en-US" dirty="0"/>
              <a:t>Click to edit Master title style</a:t>
            </a:r>
          </a:p>
        </p:txBody>
      </p:sp>
      <p:sp>
        <p:nvSpPr>
          <p:cNvPr id="8" name="Content Placeholder 7"/>
          <p:cNvSpPr>
            <a:spLocks noGrp="1"/>
          </p:cNvSpPr>
          <p:nvPr>
            <p:ph sz="quarter" idx="1"/>
          </p:nvPr>
        </p:nvSpPr>
        <p:spPr>
          <a:xfrm>
            <a:off x="457200" y="1066800"/>
            <a:ext cx="7467600" cy="5407152"/>
          </a:xfrm>
        </p:spPr>
        <p:txBody>
          <a:bodyPr/>
          <a:lstStyle>
            <a:lvl1pPr>
              <a:defRPr sz="2000"/>
            </a:lvl1pPr>
            <a:lvl2pPr>
              <a:defRPr sz="1800"/>
            </a:lvl2pPr>
            <a:lvl3pPr>
              <a:defRPr sz="1600"/>
            </a:lvl3pPr>
            <a:lvl4pPr>
              <a:defRPr sz="1400"/>
            </a:lvl4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7" name="Date Placeholder 6"/>
          <p:cNvSpPr>
            <a:spLocks noGrp="1"/>
          </p:cNvSpPr>
          <p:nvPr>
            <p:ph type="dt" sz="half" idx="14"/>
          </p:nvPr>
        </p:nvSpPr>
        <p:spPr/>
        <p:txBody>
          <a:bodyPr rtlCol="0"/>
          <a:lstStyle/>
          <a:p>
            <a:fld id="{1D8BD707-D9CF-40AE-B4C6-C98DA3205C09}" type="datetimeFigureOut">
              <a:rPr lang="en-US" smtClean="0"/>
              <a:pPr/>
              <a:t>10/8/2022</a:t>
            </a:fld>
            <a:endParaRPr lang="en-US" dirty="0"/>
          </a:p>
        </p:txBody>
      </p:sp>
      <p:sp>
        <p:nvSpPr>
          <p:cNvPr id="9" name="Slide Number Placeholder 8"/>
          <p:cNvSpPr>
            <a:spLocks noGrp="1"/>
          </p:cNvSpPr>
          <p:nvPr>
            <p:ph type="sldNum" sz="quarter" idx="15"/>
          </p:nvPr>
        </p:nvSpPr>
        <p:spPr/>
        <p:txBody>
          <a:bodyPr rtlCol="0"/>
          <a:lstStyle/>
          <a:p>
            <a:fld id="{B6F15528-21DE-4FAA-801E-634DDDAF4B2B}" type="slidenum">
              <a:rPr lang="en-US" smtClean="0"/>
              <a:pPr/>
              <a:t>‹#›</a:t>
            </a:fld>
            <a:endParaRPr lang="en-US" dirty="0"/>
          </a:p>
        </p:txBody>
      </p:sp>
      <p:sp>
        <p:nvSpPr>
          <p:cNvPr id="10" name="Footer Placeholder 9"/>
          <p:cNvSpPr>
            <a:spLocks noGrp="1"/>
          </p:cNvSpPr>
          <p:nvPr>
            <p:ph type="ftr" sz="quarter" idx="16"/>
          </p:nvPr>
        </p:nvSpPr>
        <p:spPr/>
        <p:txBody>
          <a:bodyPr rtlCol="0"/>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1D8BD707-D9CF-40AE-B4C6-C98DA3205C09}" type="datetimeFigureOut">
              <a:rPr lang="en-US" smtClean="0"/>
              <a:pPr/>
              <a:t>10/8/2022</a:t>
            </a:fld>
            <a:endParaRPr lang="en-US" dirty="0"/>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dirty="0"/>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6" name="Slide Number Placeholder 5"/>
          <p:cNvSpPr>
            <a:spLocks noGrp="1"/>
          </p:cNvSpPr>
          <p:nvPr>
            <p:ph type="sldNum" sz="quarter" idx="12"/>
          </p:nvPr>
        </p:nvSpPr>
        <p:spPr bwMode="auto">
          <a:xfrm>
            <a:off x="1340616" y="4928702"/>
            <a:ext cx="609600" cy="517524"/>
          </a:xfrm>
        </p:spPr>
        <p:txBody>
          <a:bodyPr/>
          <a:lstStyle/>
          <a:p>
            <a:fld id="{B6F15528-21DE-4FAA-801E-634DDDAF4B2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10/8/2022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1D8BD707-D9CF-40AE-B4C6-C98DA3205C09}" type="datetimeFigureOut">
              <a:rPr lang="en-US" smtClean="0"/>
              <a:pPr/>
              <a:t>10/8/2022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1D8BD707-D9CF-40AE-B4C6-C98DA3205C09}" type="datetimeFigureOut">
              <a:rPr lang="en-US" smtClean="0"/>
              <a:pPr/>
              <a:t>10/8/2022</a:t>
            </a:fld>
            <a:endParaRPr lang="en-US" dirty="0"/>
          </a:p>
        </p:txBody>
      </p:sp>
      <p:sp>
        <p:nvSpPr>
          <p:cNvPr id="7" name="Slide Number Placeholder 6"/>
          <p:cNvSpPr>
            <a:spLocks noGrp="1"/>
          </p:cNvSpPr>
          <p:nvPr>
            <p:ph type="sldNum" sz="quarter" idx="11"/>
          </p:nvPr>
        </p:nvSpPr>
        <p:spPr/>
        <p:txBody>
          <a:bodyPr rtlCol="0"/>
          <a:lstStyle/>
          <a:p>
            <a:fld id="{B6F15528-21DE-4FAA-801E-634DDDAF4B2B}" type="slidenum">
              <a:rPr lang="en-US" smtClean="0"/>
              <a:pPr/>
              <a:t>‹#›</a:t>
            </a:fld>
            <a:endParaRPr lang="en-US" dirty="0"/>
          </a:p>
        </p:txBody>
      </p:sp>
      <p:sp>
        <p:nvSpPr>
          <p:cNvPr id="8" name="Footer Placeholder 7"/>
          <p:cNvSpPr>
            <a:spLocks noGrp="1"/>
          </p:cNvSpPr>
          <p:nvPr>
            <p:ph type="ftr" sz="quarter" idx="12"/>
          </p:nvPr>
        </p:nvSpPr>
        <p:spPr/>
        <p:txBody>
          <a:bodyPr rtlCol="0"/>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1D8BD707-D9CF-40AE-B4C6-C98DA3205C09}" type="datetimeFigureOut">
              <a:rPr lang="en-US" smtClean="0"/>
              <a:pPr/>
              <a:t>10/8/2022</a:t>
            </a:fld>
            <a:endParaRPr lang="en-US" dirty="0"/>
          </a:p>
        </p:txBody>
      </p:sp>
      <p:sp>
        <p:nvSpPr>
          <p:cNvPr id="22" name="Slide Number Placeholder 21"/>
          <p:cNvSpPr>
            <a:spLocks noGrp="1"/>
          </p:cNvSpPr>
          <p:nvPr>
            <p:ph type="sldNum" sz="quarter" idx="15"/>
          </p:nvPr>
        </p:nvSpPr>
        <p:spPr/>
        <p:txBody>
          <a:bodyPr rtlCol="0"/>
          <a:lstStyle/>
          <a:p>
            <a:fld id="{B6F15528-21DE-4FAA-801E-634DDDAF4B2B}" type="slidenum">
              <a:rPr lang="en-US" smtClean="0"/>
              <a:pPr/>
              <a:t>‹#›</a:t>
            </a:fld>
            <a:endParaRPr lang="en-US" dirty="0"/>
          </a:p>
        </p:txBody>
      </p:sp>
      <p:sp>
        <p:nvSpPr>
          <p:cNvPr id="23" name="Footer Placeholder 22"/>
          <p:cNvSpPr>
            <a:spLocks noGrp="1"/>
          </p:cNvSpPr>
          <p:nvPr>
            <p:ph type="ftr" sz="quarter" idx="16"/>
          </p:nvPr>
        </p:nvSpPr>
        <p:spPr/>
        <p:txBody>
          <a:bodyPr rtlCol="0"/>
          <a:lstStyle/>
          <a:p>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dirty="0"/>
              <a:t>Click icon to add picture</a:t>
            </a:r>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1D8BD707-D9CF-40AE-B4C6-C98DA3205C09}" type="datetimeFigureOut">
              <a:rPr lang="en-US" smtClean="0"/>
              <a:pPr/>
              <a:t>10/8/2022</a:t>
            </a:fld>
            <a:endParaRPr lang="en-US" dirty="0"/>
          </a:p>
        </p:txBody>
      </p:sp>
      <p:sp>
        <p:nvSpPr>
          <p:cNvPr id="18" name="Slide Number Placeholder 17"/>
          <p:cNvSpPr>
            <a:spLocks noGrp="1"/>
          </p:cNvSpPr>
          <p:nvPr>
            <p:ph type="sldNum" sz="quarter" idx="11"/>
          </p:nvPr>
        </p:nvSpPr>
        <p:spPr/>
        <p:txBody>
          <a:bodyPr rtlCol="0"/>
          <a:lstStyle/>
          <a:p>
            <a:fld id="{B6F15528-21DE-4FAA-801E-634DDDAF4B2B}" type="slidenum">
              <a:rPr lang="en-US" smtClean="0"/>
              <a:pPr/>
              <a:t>‹#›</a:t>
            </a:fld>
            <a:endParaRPr lang="en-US" dirty="0"/>
          </a:p>
        </p:txBody>
      </p:sp>
      <p:sp>
        <p:nvSpPr>
          <p:cNvPr id="21" name="Footer Placeholder 20"/>
          <p:cNvSpPr>
            <a:spLocks noGrp="1"/>
          </p:cNvSpPr>
          <p:nvPr>
            <p:ph type="ftr" sz="quarter" idx="12"/>
          </p:nvPr>
        </p:nvSpPr>
        <p:spPr/>
        <p:txBody>
          <a:bodyPr rtlCol="0"/>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1D8BD707-D9CF-40AE-B4C6-C98DA3205C09}" type="datetimeFigureOut">
              <a:rPr lang="en-US" smtClean="0"/>
              <a:pPr/>
              <a:t>10/8/2022</a:t>
            </a:fld>
            <a:endParaRPr lang="en-US" dirty="0"/>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dirty="0"/>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jpeg"/></Relationships>
</file>

<file path=ppt/slides/_rels/slide22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jpe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hyperlink" Target="https://www.geeksforgeeks.org/access-modifiers-java/"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2" Type="http://schemas.openxmlformats.org/officeDocument/2006/relationships/image" Target="../media/image180.gif"/><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Unit-I	</a:t>
            </a:r>
          </a:p>
        </p:txBody>
      </p:sp>
      <p:sp>
        <p:nvSpPr>
          <p:cNvPr id="3" name="Subtitle 2"/>
          <p:cNvSpPr>
            <a:spLocks noGrp="1"/>
          </p:cNvSpPr>
          <p:nvPr>
            <p:ph type="subTitle" idx="1"/>
          </p:nvPr>
        </p:nvSpPr>
        <p:spPr/>
        <p:txBody>
          <a:bodyPr/>
          <a:lstStyle/>
          <a:p>
            <a:r>
              <a:rPr lang="en-US" dirty="0"/>
              <a:t>By </a:t>
            </a:r>
            <a:r>
              <a:rPr lang="en-US" dirty="0" err="1"/>
              <a:t>Neha</a:t>
            </a:r>
            <a:r>
              <a:rPr lang="en-US" dirty="0"/>
              <a:t> </a:t>
            </a:r>
            <a:r>
              <a:rPr lang="en-US" dirty="0" err="1"/>
              <a:t>Gulati</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467600" cy="381000"/>
          </a:xfrm>
        </p:spPr>
        <p:txBody>
          <a:bodyPr>
            <a:normAutofit fontScale="90000"/>
          </a:bodyPr>
          <a:lstStyle/>
          <a:p>
            <a:r>
              <a:rPr lang="en-US" sz="2000" dirty="0"/>
              <a:t> </a:t>
            </a:r>
            <a:r>
              <a:rPr lang="en-US" dirty="0"/>
              <a:t>Working of Java</a:t>
            </a:r>
          </a:p>
        </p:txBody>
      </p:sp>
      <p:sp>
        <p:nvSpPr>
          <p:cNvPr id="3" name="Content Placeholder 2"/>
          <p:cNvSpPr>
            <a:spLocks noGrp="1"/>
          </p:cNvSpPr>
          <p:nvPr>
            <p:ph sz="quarter" idx="1"/>
          </p:nvPr>
        </p:nvSpPr>
        <p:spPr>
          <a:xfrm>
            <a:off x="457200" y="762000"/>
            <a:ext cx="7467600" cy="6096000"/>
          </a:xfrm>
        </p:spPr>
        <p:txBody>
          <a:bodyPr>
            <a:noAutofit/>
          </a:bodyPr>
          <a:lstStyle/>
          <a:p>
            <a:pPr>
              <a:lnSpc>
                <a:spcPct val="90000"/>
              </a:lnSpc>
            </a:pPr>
            <a:r>
              <a:rPr lang="en-US" sz="1800" dirty="0"/>
              <a:t>Java solves the problem of platform-independence by using byte code. </a:t>
            </a:r>
          </a:p>
          <a:p>
            <a:pPr>
              <a:lnSpc>
                <a:spcPct val="90000"/>
              </a:lnSpc>
            </a:pPr>
            <a:r>
              <a:rPr lang="en-US" sz="1800" dirty="0"/>
              <a:t>The Java compiler does not produce native executable code for a particular machine like a C compiler would. Instead it produces a special format called </a:t>
            </a:r>
            <a:r>
              <a:rPr lang="en-US" sz="1800" i="1" dirty="0"/>
              <a:t>byte code</a:t>
            </a:r>
            <a:r>
              <a:rPr lang="en-US" sz="1800" dirty="0"/>
              <a:t>. </a:t>
            </a:r>
          </a:p>
          <a:p>
            <a:r>
              <a:rPr lang="en-US" sz="1800" dirty="0"/>
              <a:t>Java byte code is exactly the same on every platform.</a:t>
            </a:r>
          </a:p>
          <a:p>
            <a:r>
              <a:rPr lang="en-US" sz="1800" dirty="0"/>
              <a:t>This byte code fragment means the same thing on a Solaris workstation as it does on a Macintosh.</a:t>
            </a:r>
          </a:p>
          <a:p>
            <a:r>
              <a:rPr lang="en-US" sz="1800" dirty="0"/>
              <a:t>Java programs that have been compiled into byte code still need an interpreter to execute them on any given platform. </a:t>
            </a:r>
          </a:p>
          <a:p>
            <a:r>
              <a:rPr lang="en-US" sz="1800" dirty="0"/>
              <a:t>The interpreter reads the byte code and translates it into the native language of the host machine on the fly. </a:t>
            </a:r>
          </a:p>
          <a:p>
            <a:r>
              <a:rPr lang="en-US" sz="1800" dirty="0"/>
              <a:t>Since the byte code is completely platform independent, only the interpreter and a few native libraries need to be ported to get Java to run on a new computer or operating system. </a:t>
            </a:r>
          </a:p>
          <a:p>
            <a:r>
              <a:rPr lang="en-US" sz="1800" dirty="0"/>
              <a:t> The rest of the runtime environment including the compiler and most of the class libraries are written in Java. </a:t>
            </a:r>
          </a:p>
          <a:p>
            <a:r>
              <a:rPr lang="en-US" sz="1800" dirty="0"/>
              <a:t>All these pieces, the </a:t>
            </a:r>
            <a:r>
              <a:rPr lang="en-US" sz="1800" dirty="0" err="1"/>
              <a:t>javac</a:t>
            </a:r>
            <a:r>
              <a:rPr lang="en-US" sz="1800" dirty="0"/>
              <a:t> compiler, the java interpreter, the Java programming language, and more are collectively referred to as Java.</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dirty="0"/>
              <a:t>Assume integer variable A holds 60 and variable B holds 13 </a:t>
            </a:r>
          </a:p>
        </p:txBody>
      </p:sp>
      <p:pic>
        <p:nvPicPr>
          <p:cNvPr id="4" name="Picture 3" descr="img41.PNG"/>
          <p:cNvPicPr>
            <a:picLocks noChangeAspect="1"/>
          </p:cNvPicPr>
          <p:nvPr/>
        </p:nvPicPr>
        <p:blipFill>
          <a:blip r:embed="rId2"/>
          <a:stretch>
            <a:fillRect/>
          </a:stretch>
        </p:blipFill>
        <p:spPr>
          <a:xfrm>
            <a:off x="1219200" y="1524000"/>
            <a:ext cx="6096000" cy="4848902"/>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Logical Operators</a:t>
            </a:r>
          </a:p>
        </p:txBody>
      </p:sp>
      <p:sp>
        <p:nvSpPr>
          <p:cNvPr id="3" name="Content Placeholder 2"/>
          <p:cNvSpPr>
            <a:spLocks noGrp="1"/>
          </p:cNvSpPr>
          <p:nvPr>
            <p:ph sz="quarter" idx="1"/>
          </p:nvPr>
        </p:nvSpPr>
        <p:spPr/>
        <p:txBody>
          <a:bodyPr/>
          <a:lstStyle/>
          <a:p>
            <a:r>
              <a:rPr lang="en-US" dirty="0"/>
              <a:t>Assume Boolean variables A holds true and variable B holds false</a:t>
            </a:r>
          </a:p>
        </p:txBody>
      </p:sp>
      <p:pic>
        <p:nvPicPr>
          <p:cNvPr id="4" name="Picture 3" descr="img42.PNG"/>
          <p:cNvPicPr>
            <a:picLocks noChangeAspect="1"/>
          </p:cNvPicPr>
          <p:nvPr/>
        </p:nvPicPr>
        <p:blipFill>
          <a:blip r:embed="rId2"/>
          <a:stretch>
            <a:fillRect/>
          </a:stretch>
        </p:blipFill>
        <p:spPr>
          <a:xfrm>
            <a:off x="762000" y="2209800"/>
            <a:ext cx="6820565" cy="3124349"/>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Assignment Operators</a:t>
            </a:r>
          </a:p>
        </p:txBody>
      </p:sp>
      <p:pic>
        <p:nvPicPr>
          <p:cNvPr id="4" name="Content Placeholder 3" descr="img43.PNG"/>
          <p:cNvPicPr>
            <a:picLocks noGrp="1" noChangeAspect="1"/>
          </p:cNvPicPr>
          <p:nvPr>
            <p:ph sz="quarter" idx="1"/>
          </p:nvPr>
        </p:nvPicPr>
        <p:blipFill>
          <a:blip r:embed="rId2"/>
          <a:stretch>
            <a:fillRect/>
          </a:stretch>
        </p:blipFill>
        <p:spPr>
          <a:xfrm>
            <a:off x="990600" y="1066800"/>
            <a:ext cx="6400800" cy="5090072"/>
          </a:xfr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pic>
        <p:nvPicPr>
          <p:cNvPr id="4" name="Content Placeholder 3" descr="img44.PNG"/>
          <p:cNvPicPr>
            <a:picLocks noGrp="1" noChangeAspect="1"/>
          </p:cNvPicPr>
          <p:nvPr>
            <p:ph sz="quarter" idx="1"/>
          </p:nvPr>
        </p:nvPicPr>
        <p:blipFill>
          <a:blip r:embed="rId2"/>
          <a:stretch>
            <a:fillRect/>
          </a:stretch>
        </p:blipFill>
        <p:spPr>
          <a:xfrm>
            <a:off x="914400" y="1600200"/>
            <a:ext cx="7010400" cy="2111494"/>
          </a:xfr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Miscellaneous Operators</a:t>
            </a:r>
          </a:p>
        </p:txBody>
      </p:sp>
      <p:sp>
        <p:nvSpPr>
          <p:cNvPr id="3" name="Content Placeholder 2"/>
          <p:cNvSpPr>
            <a:spLocks noGrp="1"/>
          </p:cNvSpPr>
          <p:nvPr>
            <p:ph sz="quarter" idx="1"/>
          </p:nvPr>
        </p:nvSpPr>
        <p:spPr>
          <a:xfrm>
            <a:off x="457200" y="1066800"/>
            <a:ext cx="7467600" cy="2667000"/>
          </a:xfrm>
        </p:spPr>
        <p:txBody>
          <a:bodyPr>
            <a:normAutofit fontScale="92500"/>
          </a:bodyPr>
          <a:lstStyle/>
          <a:p>
            <a:r>
              <a:rPr lang="en-US" dirty="0"/>
              <a:t>There are few other operators supported by Java Language.</a:t>
            </a:r>
          </a:p>
          <a:p>
            <a:r>
              <a:rPr lang="en-US" b="1" dirty="0"/>
              <a:t>Conditional Operator ( ? : )</a:t>
            </a:r>
          </a:p>
          <a:p>
            <a:r>
              <a:rPr lang="en-US" dirty="0"/>
              <a:t>Conditional operator is also known as the </a:t>
            </a:r>
            <a:r>
              <a:rPr lang="en-US" b="1" dirty="0"/>
              <a:t>ternary operator</a:t>
            </a:r>
            <a:r>
              <a:rPr lang="en-US" dirty="0"/>
              <a:t>. This operator consists of three operands and is used to evaluate Boolean expressions. The goal of the operator is to decide, which value should be assigned to the variable. The operator is written as −</a:t>
            </a:r>
          </a:p>
          <a:p>
            <a:r>
              <a:rPr lang="en-US" dirty="0"/>
              <a:t>variable x = (expression) ? value if true : value if false</a:t>
            </a:r>
          </a:p>
        </p:txBody>
      </p:sp>
      <p:pic>
        <p:nvPicPr>
          <p:cNvPr id="4" name="Picture 3" descr="img45.PNG"/>
          <p:cNvPicPr>
            <a:picLocks noChangeAspect="1"/>
          </p:cNvPicPr>
          <p:nvPr/>
        </p:nvPicPr>
        <p:blipFill>
          <a:blip r:embed="rId2"/>
          <a:stretch>
            <a:fillRect/>
          </a:stretch>
        </p:blipFill>
        <p:spPr>
          <a:xfrm>
            <a:off x="609600" y="3810000"/>
            <a:ext cx="7086600" cy="2753067"/>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b="1" dirty="0" err="1"/>
              <a:t>instanceof</a:t>
            </a:r>
            <a:r>
              <a:rPr lang="en-US" b="1" dirty="0"/>
              <a:t> Operator</a:t>
            </a:r>
          </a:p>
          <a:p>
            <a:r>
              <a:rPr lang="en-US" dirty="0"/>
              <a:t>This operator is used only for object reference variables. The operator checks whether the object is of a particular type (class type or interface type). </a:t>
            </a:r>
            <a:r>
              <a:rPr lang="en-US" dirty="0" err="1"/>
              <a:t>instanceof</a:t>
            </a:r>
            <a:r>
              <a:rPr lang="en-US" dirty="0"/>
              <a:t> operator is written as −</a:t>
            </a:r>
          </a:p>
          <a:p>
            <a:r>
              <a:rPr lang="en-US" dirty="0"/>
              <a:t>( Object reference variable ) </a:t>
            </a:r>
            <a:r>
              <a:rPr lang="en-US" dirty="0" err="1"/>
              <a:t>instanceof</a:t>
            </a:r>
            <a:r>
              <a:rPr lang="en-US" dirty="0"/>
              <a:t> (class/interface type)</a:t>
            </a:r>
          </a:p>
          <a:p>
            <a:r>
              <a:rPr lang="en-US" dirty="0"/>
              <a:t>If the object referred by the variable on the left side of the operator passes the IS-A check for the class/interface type on the right side, then the result will be true. </a:t>
            </a:r>
          </a:p>
          <a:p>
            <a:r>
              <a:rPr lang="en-US" dirty="0"/>
              <a:t>Following is an example</a:t>
            </a:r>
          </a:p>
        </p:txBody>
      </p:sp>
      <p:pic>
        <p:nvPicPr>
          <p:cNvPr id="4" name="Picture 3" descr="img46.PNG"/>
          <p:cNvPicPr>
            <a:picLocks noChangeAspect="1"/>
          </p:cNvPicPr>
          <p:nvPr/>
        </p:nvPicPr>
        <p:blipFill>
          <a:blip r:embed="rId2"/>
          <a:stretch>
            <a:fillRect/>
          </a:stretch>
        </p:blipFill>
        <p:spPr>
          <a:xfrm>
            <a:off x="1295400" y="4572000"/>
            <a:ext cx="5747416" cy="2024154"/>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pic>
        <p:nvPicPr>
          <p:cNvPr id="4" name="Content Placeholder 3" descr="img47.PNG"/>
          <p:cNvPicPr>
            <a:picLocks noGrp="1" noChangeAspect="1"/>
          </p:cNvPicPr>
          <p:nvPr>
            <p:ph sz="quarter" idx="1"/>
          </p:nvPr>
        </p:nvPicPr>
        <p:blipFill>
          <a:blip r:embed="rId2"/>
          <a:stretch>
            <a:fillRect/>
          </a:stretch>
        </p:blipFill>
        <p:spPr>
          <a:xfrm>
            <a:off x="609600" y="1371600"/>
            <a:ext cx="5881681" cy="4402385"/>
          </a:xfr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Precedence of Java Operators</a:t>
            </a:r>
          </a:p>
        </p:txBody>
      </p:sp>
      <p:pic>
        <p:nvPicPr>
          <p:cNvPr id="4" name="Content Placeholder 3" descr="img48.PNG"/>
          <p:cNvPicPr>
            <a:picLocks noGrp="1" noChangeAspect="1"/>
          </p:cNvPicPr>
          <p:nvPr>
            <p:ph sz="quarter" idx="1"/>
          </p:nvPr>
        </p:nvPicPr>
        <p:blipFill>
          <a:blip r:embed="rId2"/>
          <a:stretch>
            <a:fillRect/>
          </a:stretch>
        </p:blipFill>
        <p:spPr>
          <a:xfrm>
            <a:off x="914400" y="1186419"/>
            <a:ext cx="6400800" cy="5185063"/>
          </a:xfr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Statements</a:t>
            </a:r>
          </a:p>
        </p:txBody>
      </p:sp>
      <p:sp>
        <p:nvSpPr>
          <p:cNvPr id="3" name="Content Placeholder 2"/>
          <p:cNvSpPr>
            <a:spLocks noGrp="1"/>
          </p:cNvSpPr>
          <p:nvPr>
            <p:ph sz="quarter" idx="1"/>
          </p:nvPr>
        </p:nvSpPr>
        <p:spPr/>
        <p:txBody>
          <a:bodyPr/>
          <a:lstStyle/>
          <a:p>
            <a:r>
              <a:rPr lang="en-US" dirty="0"/>
              <a:t>In Java, control statements can be divided into the following three categories:</a:t>
            </a:r>
          </a:p>
          <a:p>
            <a:r>
              <a:rPr lang="en-US" b="1" dirty="0"/>
              <a:t>Selection Statements</a:t>
            </a:r>
          </a:p>
          <a:p>
            <a:r>
              <a:rPr lang="en-US" b="1" dirty="0"/>
              <a:t>Iteration Statements</a:t>
            </a:r>
          </a:p>
          <a:p>
            <a:r>
              <a:rPr lang="en-US" b="1" dirty="0"/>
              <a:t>Jump Statements</a:t>
            </a:r>
          </a:p>
          <a:p>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Statements</a:t>
            </a:r>
          </a:p>
        </p:txBody>
      </p:sp>
      <p:sp>
        <p:nvSpPr>
          <p:cNvPr id="3" name="Content Placeholder 2"/>
          <p:cNvSpPr>
            <a:spLocks noGrp="1"/>
          </p:cNvSpPr>
          <p:nvPr>
            <p:ph sz="quarter" idx="1"/>
          </p:nvPr>
        </p:nvSpPr>
        <p:spPr/>
        <p:txBody>
          <a:bodyPr/>
          <a:lstStyle/>
          <a:p>
            <a:r>
              <a:rPr lang="en-US" dirty="0"/>
              <a:t>Selection statements allow you to control the flow of program execution on the basis of the outcome of an expression or state of a variable known during runtime.</a:t>
            </a:r>
            <a:br>
              <a:rPr lang="en-US" dirty="0"/>
            </a:br>
            <a:r>
              <a:rPr lang="en-US" dirty="0"/>
              <a:t/>
            </a:r>
            <a:br>
              <a:rPr lang="en-US" dirty="0"/>
            </a:br>
            <a:endParaRPr lang="en-US" dirty="0"/>
          </a:p>
          <a:p>
            <a:r>
              <a:rPr lang="en-US" dirty="0"/>
              <a:t>Selection statements can be divided into the following categories:</a:t>
            </a:r>
          </a:p>
          <a:p>
            <a:r>
              <a:rPr lang="en-US" dirty="0"/>
              <a:t>The if and if-else statements</a:t>
            </a:r>
          </a:p>
          <a:p>
            <a:r>
              <a:rPr lang="en-US" dirty="0"/>
              <a:t>The if-else statements</a:t>
            </a:r>
          </a:p>
          <a:p>
            <a:r>
              <a:rPr lang="en-US" dirty="0"/>
              <a:t>The if-else-if statements</a:t>
            </a:r>
          </a:p>
          <a:p>
            <a:r>
              <a:rPr lang="en-US" dirty="0"/>
              <a:t>The switch statements</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Bytecode</a:t>
            </a:r>
            <a:endParaRPr lang="en-US" dirty="0"/>
          </a:p>
        </p:txBody>
      </p:sp>
      <p:sp>
        <p:nvSpPr>
          <p:cNvPr id="3" name="Content Placeholder 2"/>
          <p:cNvSpPr>
            <a:spLocks noGrp="1"/>
          </p:cNvSpPr>
          <p:nvPr>
            <p:ph sz="quarter" idx="1"/>
          </p:nvPr>
        </p:nvSpPr>
        <p:spPr/>
        <p:txBody>
          <a:bodyPr>
            <a:normAutofit lnSpcReduction="10000"/>
          </a:bodyPr>
          <a:lstStyle/>
          <a:p>
            <a:r>
              <a:rPr lang="en-US" dirty="0"/>
              <a:t>The key that solves both security and portability problems is the </a:t>
            </a:r>
            <a:r>
              <a:rPr lang="en-US" dirty="0" err="1"/>
              <a:t>Bytecode</a:t>
            </a:r>
            <a:r>
              <a:rPr lang="en-US" dirty="0"/>
              <a:t>, output of java compiler which is not executable code. </a:t>
            </a:r>
          </a:p>
          <a:p>
            <a:r>
              <a:rPr lang="en-US" dirty="0"/>
              <a:t>It is highly optimized set of instructions designed to be executed by the java runtime system, which is called the java Virtual Machine(JVM). JVM is an interpreter for </a:t>
            </a:r>
            <a:r>
              <a:rPr lang="en-US" dirty="0" err="1"/>
              <a:t>bytecode</a:t>
            </a:r>
            <a:r>
              <a:rPr lang="en-US" dirty="0"/>
              <a:t>. </a:t>
            </a:r>
          </a:p>
          <a:p>
            <a:r>
              <a:rPr lang="en-US" dirty="0"/>
              <a:t>Translating a java program into bytecode makes it much easier to run a program in a wide variety of environments because only the JVM needs to be implemented for each platform. </a:t>
            </a:r>
          </a:p>
          <a:p>
            <a:r>
              <a:rPr lang="en-US" dirty="0"/>
              <a:t>Once a runtime package exists for given system, any java program can run on it.</a:t>
            </a:r>
          </a:p>
          <a:p>
            <a:r>
              <a:rPr lang="en-US" dirty="0"/>
              <a:t>Although the details of JVM will differ from platform to platform , all understand the same java </a:t>
            </a:r>
            <a:r>
              <a:rPr lang="en-US" dirty="0" err="1"/>
              <a:t>bytecode</a:t>
            </a:r>
            <a:r>
              <a:rPr lang="en-US" dirty="0"/>
              <a:t>. Thus , the execution of </a:t>
            </a:r>
            <a:r>
              <a:rPr lang="en-US" dirty="0" err="1"/>
              <a:t>bytecode</a:t>
            </a:r>
            <a:r>
              <a:rPr lang="en-US" dirty="0"/>
              <a:t> by the JVM is the easiest way to create truly portable programs.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if statements</a:t>
            </a:r>
          </a:p>
        </p:txBody>
      </p:sp>
      <p:sp>
        <p:nvSpPr>
          <p:cNvPr id="3" name="Content Placeholder 2"/>
          <p:cNvSpPr>
            <a:spLocks noGrp="1"/>
          </p:cNvSpPr>
          <p:nvPr>
            <p:ph sz="quarter" idx="1"/>
          </p:nvPr>
        </p:nvSpPr>
        <p:spPr>
          <a:xfrm>
            <a:off x="457200" y="1066800"/>
            <a:ext cx="7467600" cy="1600200"/>
          </a:xfrm>
        </p:spPr>
        <p:txBody>
          <a:bodyPr>
            <a:normAutofit fontScale="92500" lnSpcReduction="10000"/>
          </a:bodyPr>
          <a:lstStyle/>
          <a:p>
            <a:r>
              <a:rPr lang="en-US" dirty="0"/>
              <a:t>The first contained statement (that can be a block) of an if statement only executes when the specified condition is true. </a:t>
            </a:r>
          </a:p>
          <a:p>
            <a:r>
              <a:rPr lang="en-US" dirty="0"/>
              <a:t>If the condition is false and there is not else keyword then the first contained statement will be skipped and execution continues with the rest of the program.</a:t>
            </a:r>
          </a:p>
        </p:txBody>
      </p:sp>
      <p:pic>
        <p:nvPicPr>
          <p:cNvPr id="4" name="Picture 3" descr="img49.PNG"/>
          <p:cNvPicPr>
            <a:picLocks noChangeAspect="1"/>
          </p:cNvPicPr>
          <p:nvPr/>
        </p:nvPicPr>
        <p:blipFill>
          <a:blip r:embed="rId2"/>
          <a:stretch>
            <a:fillRect/>
          </a:stretch>
        </p:blipFill>
        <p:spPr>
          <a:xfrm>
            <a:off x="762000" y="2590800"/>
            <a:ext cx="7086600" cy="3953427"/>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if-else statements</a:t>
            </a:r>
          </a:p>
        </p:txBody>
      </p:sp>
      <p:sp>
        <p:nvSpPr>
          <p:cNvPr id="3" name="Content Placeholder 2"/>
          <p:cNvSpPr>
            <a:spLocks noGrp="1"/>
          </p:cNvSpPr>
          <p:nvPr>
            <p:ph sz="quarter" idx="1"/>
          </p:nvPr>
        </p:nvSpPr>
        <p:spPr/>
        <p:txBody>
          <a:bodyPr/>
          <a:lstStyle/>
          <a:p>
            <a:r>
              <a:rPr lang="en-US" dirty="0"/>
              <a:t>In if-else statements, if the specified condition in the if statement is false, then the statement after the else keyword (that can be a block) will execute.</a:t>
            </a:r>
          </a:p>
        </p:txBody>
      </p:sp>
      <p:pic>
        <p:nvPicPr>
          <p:cNvPr id="4" name="Picture 3" descr="img50.PNG"/>
          <p:cNvPicPr>
            <a:picLocks noChangeAspect="1"/>
          </p:cNvPicPr>
          <p:nvPr/>
        </p:nvPicPr>
        <p:blipFill>
          <a:blip r:embed="rId2"/>
          <a:stretch>
            <a:fillRect/>
          </a:stretch>
        </p:blipFill>
        <p:spPr>
          <a:xfrm>
            <a:off x="1066800" y="2286000"/>
            <a:ext cx="6416482" cy="411480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if-else-if statements</a:t>
            </a:r>
          </a:p>
        </p:txBody>
      </p:sp>
      <p:sp>
        <p:nvSpPr>
          <p:cNvPr id="3" name="Content Placeholder 2"/>
          <p:cNvSpPr>
            <a:spLocks noGrp="1"/>
          </p:cNvSpPr>
          <p:nvPr>
            <p:ph sz="quarter" idx="1"/>
          </p:nvPr>
        </p:nvSpPr>
        <p:spPr/>
        <p:txBody>
          <a:bodyPr>
            <a:normAutofit lnSpcReduction="10000"/>
          </a:bodyPr>
          <a:lstStyle/>
          <a:p>
            <a:r>
              <a:rPr lang="en-US" dirty="0"/>
              <a:t>This statement following the else keyword can be another if or if-else statement.</a:t>
            </a:r>
            <a:br>
              <a:rPr lang="en-US" dirty="0"/>
            </a:br>
            <a:r>
              <a:rPr lang="en-US" dirty="0"/>
              <a:t/>
            </a:r>
            <a:br>
              <a:rPr lang="en-US" dirty="0"/>
            </a:br>
            <a:r>
              <a:rPr lang="en-US" dirty="0"/>
              <a:t>That would looks like this:</a:t>
            </a:r>
            <a:br>
              <a:rPr lang="en-US" dirty="0"/>
            </a:br>
            <a:r>
              <a:rPr lang="en-US" dirty="0"/>
              <a:t/>
            </a:r>
            <a:br>
              <a:rPr lang="en-US" dirty="0"/>
            </a:br>
            <a:r>
              <a:rPr lang="en-US" dirty="0"/>
              <a:t>if(condition)</a:t>
            </a:r>
            <a:br>
              <a:rPr lang="en-US" dirty="0"/>
            </a:br>
            <a:r>
              <a:rPr lang="en-US" dirty="0"/>
              <a:t>   statements;</a:t>
            </a:r>
            <a:br>
              <a:rPr lang="en-US" dirty="0"/>
            </a:br>
            <a:r>
              <a:rPr lang="en-US" dirty="0"/>
              <a:t>else if (condition)</a:t>
            </a:r>
            <a:br>
              <a:rPr lang="en-US" dirty="0"/>
            </a:br>
            <a:r>
              <a:rPr lang="en-US" dirty="0"/>
              <a:t>   statements;</a:t>
            </a:r>
            <a:br>
              <a:rPr lang="en-US" dirty="0"/>
            </a:br>
            <a:r>
              <a:rPr lang="en-US" dirty="0"/>
              <a:t>else if(condition)</a:t>
            </a:r>
            <a:br>
              <a:rPr lang="en-US" dirty="0"/>
            </a:br>
            <a:r>
              <a:rPr lang="en-US" dirty="0"/>
              <a:t>   statement;</a:t>
            </a:r>
            <a:br>
              <a:rPr lang="en-US" dirty="0"/>
            </a:br>
            <a:r>
              <a:rPr lang="en-US" dirty="0"/>
              <a:t>else</a:t>
            </a:r>
            <a:br>
              <a:rPr lang="en-US" dirty="0"/>
            </a:br>
            <a:r>
              <a:rPr lang="en-US" dirty="0"/>
              <a:t>   statements;</a:t>
            </a:r>
            <a:br>
              <a:rPr lang="en-US" dirty="0"/>
            </a:br>
            <a:r>
              <a:rPr lang="en-US" dirty="0"/>
              <a:t/>
            </a:r>
            <a:br>
              <a:rPr lang="en-US" dirty="0"/>
            </a:br>
            <a:r>
              <a:rPr lang="en-US" dirty="0"/>
              <a:t>Whenever the condition is true, the associated statement will be executed and the remaining conditions will be bypassed. If none of the conditions are true then the else block will execute.</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pic>
        <p:nvPicPr>
          <p:cNvPr id="4" name="Content Placeholder 3" descr="img51.PNG"/>
          <p:cNvPicPr>
            <a:picLocks noGrp="1" noChangeAspect="1"/>
          </p:cNvPicPr>
          <p:nvPr>
            <p:ph sz="quarter" idx="1"/>
          </p:nvPr>
        </p:nvPicPr>
        <p:blipFill>
          <a:blip r:embed="rId2"/>
          <a:stretch>
            <a:fillRect/>
          </a:stretch>
        </p:blipFill>
        <p:spPr>
          <a:xfrm>
            <a:off x="533400" y="1447800"/>
            <a:ext cx="7010400" cy="4029638"/>
          </a:xfr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Switch Statements</a:t>
            </a:r>
          </a:p>
        </p:txBody>
      </p:sp>
      <p:sp>
        <p:nvSpPr>
          <p:cNvPr id="3" name="Content Placeholder 2"/>
          <p:cNvSpPr>
            <a:spLocks noGrp="1"/>
          </p:cNvSpPr>
          <p:nvPr>
            <p:ph sz="quarter" idx="1"/>
          </p:nvPr>
        </p:nvSpPr>
        <p:spPr>
          <a:xfrm>
            <a:off x="457200" y="1066800"/>
            <a:ext cx="7467600" cy="1219200"/>
          </a:xfrm>
        </p:spPr>
        <p:txBody>
          <a:bodyPr>
            <a:normAutofit fontScale="77500" lnSpcReduction="20000"/>
          </a:bodyPr>
          <a:lstStyle/>
          <a:p>
            <a:r>
              <a:rPr lang="en-US" dirty="0"/>
              <a:t>The switch statement is a multi-way branch statement. The switch statement of Java is another selection statement that defines multiple paths of execution of a program. </a:t>
            </a:r>
          </a:p>
          <a:p>
            <a:r>
              <a:rPr lang="en-US" dirty="0"/>
              <a:t>It provides a better alternative than a large series of if-else-if statements.</a:t>
            </a:r>
            <a:br>
              <a:rPr lang="en-US" dirty="0"/>
            </a:br>
            <a:endParaRPr lang="en-US" dirty="0"/>
          </a:p>
        </p:txBody>
      </p:sp>
      <p:pic>
        <p:nvPicPr>
          <p:cNvPr id="4" name="Picture 3" descr="img52.PNG"/>
          <p:cNvPicPr>
            <a:picLocks noChangeAspect="1"/>
          </p:cNvPicPr>
          <p:nvPr/>
        </p:nvPicPr>
        <p:blipFill>
          <a:blip r:embed="rId2"/>
          <a:stretch>
            <a:fillRect/>
          </a:stretch>
        </p:blipFill>
        <p:spPr>
          <a:xfrm>
            <a:off x="609600" y="2057400"/>
            <a:ext cx="5934435" cy="4524074"/>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Iteration Statements</a:t>
            </a:r>
          </a:p>
        </p:txBody>
      </p:sp>
      <p:sp>
        <p:nvSpPr>
          <p:cNvPr id="3" name="Content Placeholder 2"/>
          <p:cNvSpPr>
            <a:spLocks noGrp="1"/>
          </p:cNvSpPr>
          <p:nvPr>
            <p:ph sz="quarter" idx="1"/>
          </p:nvPr>
        </p:nvSpPr>
        <p:spPr/>
        <p:txBody>
          <a:bodyPr/>
          <a:lstStyle/>
          <a:p>
            <a:r>
              <a:rPr lang="en-US" dirty="0"/>
              <a:t>Repeating the same code fragment several times until a specified condition is satisfied is called iteration. Iteration statements execute the same set of instructions until a termination condition is met.</a:t>
            </a:r>
            <a:br>
              <a:rPr lang="en-US" dirty="0"/>
            </a:br>
            <a:r>
              <a:rPr lang="en-US" dirty="0"/>
              <a:t/>
            </a:r>
            <a:br>
              <a:rPr lang="en-US" dirty="0"/>
            </a:br>
            <a:r>
              <a:rPr lang="en-US" dirty="0"/>
              <a:t>Java provides the following loop for iteration statements: </a:t>
            </a:r>
          </a:p>
          <a:p>
            <a:r>
              <a:rPr lang="en-US" b="1" dirty="0"/>
              <a:t>The while loop</a:t>
            </a:r>
          </a:p>
          <a:p>
            <a:r>
              <a:rPr lang="en-US" b="1" dirty="0"/>
              <a:t>The for loop</a:t>
            </a:r>
          </a:p>
          <a:p>
            <a:r>
              <a:rPr lang="en-US" b="1" dirty="0"/>
              <a:t>The do-while loop</a:t>
            </a:r>
          </a:p>
          <a:p>
            <a:r>
              <a:rPr lang="en-US" b="1" dirty="0"/>
              <a:t>The for each loop</a:t>
            </a:r>
          </a:p>
          <a:p>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while loop</a:t>
            </a:r>
          </a:p>
        </p:txBody>
      </p:sp>
      <p:sp>
        <p:nvSpPr>
          <p:cNvPr id="3" name="Content Placeholder 2"/>
          <p:cNvSpPr>
            <a:spLocks noGrp="1"/>
          </p:cNvSpPr>
          <p:nvPr>
            <p:ph sz="quarter" idx="1"/>
          </p:nvPr>
        </p:nvSpPr>
        <p:spPr/>
        <p:txBody>
          <a:bodyPr/>
          <a:lstStyle/>
          <a:p>
            <a:r>
              <a:rPr lang="en-US" dirty="0"/>
              <a:t>It continually executes a statement (that is usually be a block) while a condition is true. The condition must return a </a:t>
            </a:r>
            <a:r>
              <a:rPr lang="en-US" dirty="0" err="1"/>
              <a:t>boolean</a:t>
            </a:r>
            <a:r>
              <a:rPr lang="en-US" dirty="0"/>
              <a:t> value.</a:t>
            </a:r>
            <a:br>
              <a:rPr lang="en-US" dirty="0"/>
            </a:br>
            <a:r>
              <a:rPr lang="en-US" dirty="0"/>
              <a:t/>
            </a:r>
            <a:br>
              <a:rPr lang="en-US" dirty="0"/>
            </a:br>
            <a:endParaRPr lang="en-US" dirty="0"/>
          </a:p>
        </p:txBody>
      </p:sp>
      <p:pic>
        <p:nvPicPr>
          <p:cNvPr id="4" name="Picture 3" descr="img53.PNG"/>
          <p:cNvPicPr>
            <a:picLocks noChangeAspect="1"/>
          </p:cNvPicPr>
          <p:nvPr/>
        </p:nvPicPr>
        <p:blipFill>
          <a:blip r:embed="rId2"/>
          <a:stretch>
            <a:fillRect/>
          </a:stretch>
        </p:blipFill>
        <p:spPr>
          <a:xfrm>
            <a:off x="838200" y="2286000"/>
            <a:ext cx="6019800" cy="381000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do-while loop</a:t>
            </a:r>
          </a:p>
        </p:txBody>
      </p:sp>
      <p:sp>
        <p:nvSpPr>
          <p:cNvPr id="3" name="Content Placeholder 2"/>
          <p:cNvSpPr>
            <a:spLocks noGrp="1"/>
          </p:cNvSpPr>
          <p:nvPr>
            <p:ph sz="quarter" idx="1"/>
          </p:nvPr>
        </p:nvSpPr>
        <p:spPr>
          <a:xfrm>
            <a:off x="457200" y="1066800"/>
            <a:ext cx="7467600" cy="1447800"/>
          </a:xfrm>
        </p:spPr>
        <p:txBody>
          <a:bodyPr>
            <a:normAutofit fontScale="85000" lnSpcReduction="20000"/>
          </a:bodyPr>
          <a:lstStyle/>
          <a:p>
            <a:r>
              <a:rPr lang="en-US" dirty="0"/>
              <a:t>The only difference between a while and a do-while loop is that do-while evaluates its expression at the bottom of the loop instead of the top. </a:t>
            </a:r>
          </a:p>
          <a:p>
            <a:r>
              <a:rPr lang="en-US" dirty="0"/>
              <a:t>The do-while loop executes at least one time then it will check the expression prior to the next iteration.</a:t>
            </a:r>
            <a:br>
              <a:rPr lang="en-US" dirty="0"/>
            </a:br>
            <a:endParaRPr lang="en-US" dirty="0"/>
          </a:p>
        </p:txBody>
      </p:sp>
      <p:pic>
        <p:nvPicPr>
          <p:cNvPr id="4" name="Picture 3" descr="img54.PNG"/>
          <p:cNvPicPr>
            <a:picLocks noChangeAspect="1"/>
          </p:cNvPicPr>
          <p:nvPr/>
        </p:nvPicPr>
        <p:blipFill>
          <a:blip r:embed="rId2"/>
          <a:stretch>
            <a:fillRect/>
          </a:stretch>
        </p:blipFill>
        <p:spPr>
          <a:xfrm>
            <a:off x="762000" y="2667000"/>
            <a:ext cx="5848634" cy="3620005"/>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for loop</a:t>
            </a:r>
          </a:p>
        </p:txBody>
      </p:sp>
      <p:sp>
        <p:nvSpPr>
          <p:cNvPr id="3" name="Content Placeholder 2"/>
          <p:cNvSpPr>
            <a:spLocks noGrp="1"/>
          </p:cNvSpPr>
          <p:nvPr>
            <p:ph sz="quarter" idx="1"/>
          </p:nvPr>
        </p:nvSpPr>
        <p:spPr/>
        <p:txBody>
          <a:bodyPr>
            <a:normAutofit fontScale="85000" lnSpcReduction="10000"/>
          </a:bodyPr>
          <a:lstStyle/>
          <a:p>
            <a:r>
              <a:rPr lang="en-US" dirty="0"/>
              <a:t>A for loop executes a statement (that is usually a block) as long as the </a:t>
            </a:r>
            <a:r>
              <a:rPr lang="en-US" dirty="0" err="1"/>
              <a:t>boolean</a:t>
            </a:r>
            <a:r>
              <a:rPr lang="en-US" dirty="0"/>
              <a:t> condition evaluates to true. A for loop is a combination of the three elements initialization statement, </a:t>
            </a:r>
            <a:r>
              <a:rPr lang="en-US" dirty="0" err="1"/>
              <a:t>boolean</a:t>
            </a:r>
            <a:r>
              <a:rPr lang="en-US" dirty="0"/>
              <a:t> expression and increment or decrement statement.</a:t>
            </a:r>
            <a:br>
              <a:rPr lang="en-US" dirty="0"/>
            </a:br>
            <a:r>
              <a:rPr lang="en-US" dirty="0"/>
              <a:t/>
            </a:r>
            <a:br>
              <a:rPr lang="en-US" dirty="0"/>
            </a:br>
            <a:r>
              <a:rPr lang="en-US" dirty="0"/>
              <a:t>Syntax:</a:t>
            </a:r>
            <a:br>
              <a:rPr lang="en-US" dirty="0"/>
            </a:br>
            <a:r>
              <a:rPr lang="en-US" dirty="0"/>
              <a:t/>
            </a:r>
            <a:br>
              <a:rPr lang="en-US" dirty="0"/>
            </a:br>
            <a:r>
              <a:rPr lang="en-US" dirty="0"/>
              <a:t>for(&lt;initialization&gt;;&lt;condition&gt;;&lt;increment or decrement statement&gt;){</a:t>
            </a:r>
            <a:br>
              <a:rPr lang="en-US" dirty="0"/>
            </a:br>
            <a:r>
              <a:rPr lang="en-US" dirty="0"/>
              <a:t>&lt;block of code&gt;</a:t>
            </a:r>
            <a:br>
              <a:rPr lang="en-US" dirty="0"/>
            </a:br>
            <a:r>
              <a:rPr lang="en-US" dirty="0"/>
              <a:t>}</a:t>
            </a:r>
            <a:br>
              <a:rPr lang="en-US" dirty="0"/>
            </a:br>
            <a:r>
              <a:rPr lang="en-US" dirty="0"/>
              <a:t/>
            </a:r>
            <a:br>
              <a:rPr lang="en-US" dirty="0"/>
            </a:br>
            <a:r>
              <a:rPr lang="en-US" dirty="0"/>
              <a:t>The initialization block executes first before the loop starts. It is used to initialize the loop variable.</a:t>
            </a:r>
            <a:br>
              <a:rPr lang="en-US" dirty="0"/>
            </a:br>
            <a:r>
              <a:rPr lang="en-US" dirty="0"/>
              <a:t/>
            </a:r>
            <a:br>
              <a:rPr lang="en-US" dirty="0"/>
            </a:br>
            <a:r>
              <a:rPr lang="en-US" dirty="0"/>
              <a:t>The condition statement evaluates every time prior to when the statement (that is usually be a block) executes, if the condition is true then only the statement (that is usually a block) will execute.</a:t>
            </a:r>
            <a:br>
              <a:rPr lang="en-US" dirty="0"/>
            </a:br>
            <a:r>
              <a:rPr lang="en-US" dirty="0"/>
              <a:t/>
            </a:r>
            <a:br>
              <a:rPr lang="en-US" dirty="0"/>
            </a:br>
            <a:r>
              <a:rPr lang="en-US" dirty="0"/>
              <a:t>The increment or decrement statement executes every time after the statement (that is usually a block).</a:t>
            </a:r>
            <a:br>
              <a:rPr lang="en-US" dirty="0"/>
            </a:br>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Content Placeholder 3" descr="img55.PNG"/>
          <p:cNvPicPr>
            <a:picLocks noGrp="1" noChangeAspect="1"/>
          </p:cNvPicPr>
          <p:nvPr>
            <p:ph sz="quarter" idx="1"/>
          </p:nvPr>
        </p:nvPicPr>
        <p:blipFill>
          <a:blip r:embed="rId2"/>
          <a:stretch>
            <a:fillRect/>
          </a:stretch>
        </p:blipFill>
        <p:spPr>
          <a:xfrm>
            <a:off x="1143000" y="1295400"/>
            <a:ext cx="5034240" cy="4503049"/>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	</a:t>
            </a:r>
          </a:p>
        </p:txBody>
      </p:sp>
      <p:sp>
        <p:nvSpPr>
          <p:cNvPr id="3" name="Content Placeholder 2"/>
          <p:cNvSpPr>
            <a:spLocks noGrp="1"/>
          </p:cNvSpPr>
          <p:nvPr>
            <p:ph sz="quarter" idx="1"/>
          </p:nvPr>
        </p:nvSpPr>
        <p:spPr/>
        <p:txBody>
          <a:bodyPr/>
          <a:lstStyle/>
          <a:p>
            <a:r>
              <a:rPr lang="en-US" dirty="0"/>
              <a:t>The fact that a java program is executed by JVM also helps to make it secure because the JVM is in control, it contain the program and prevent it from generating side effects outside the system.</a:t>
            </a:r>
          </a:p>
          <a:p>
            <a:r>
              <a:rPr lang="en-US" dirty="0"/>
              <a:t>When a program is complied to an </a:t>
            </a:r>
            <a:r>
              <a:rPr lang="en-US" sz="1800" dirty="0"/>
              <a:t>intermediate</a:t>
            </a:r>
            <a:r>
              <a:rPr lang="en-US" dirty="0"/>
              <a:t> form and the interpreted by a virtual machine, it runs slower than it would run if complied to executed code. </a:t>
            </a:r>
          </a:p>
          <a:p>
            <a:r>
              <a:rPr lang="en-US" dirty="0"/>
              <a:t>But in case of java the difference is not so great because bytecode is highly optimized, the use of bytecode enables the JVM to execute programs much faster that you might expect.</a:t>
            </a:r>
          </a:p>
          <a:p>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For each loop</a:t>
            </a:r>
          </a:p>
        </p:txBody>
      </p:sp>
      <p:sp>
        <p:nvSpPr>
          <p:cNvPr id="3" name="Content Placeholder 2"/>
          <p:cNvSpPr>
            <a:spLocks noGrp="1"/>
          </p:cNvSpPr>
          <p:nvPr>
            <p:ph sz="quarter" idx="1"/>
          </p:nvPr>
        </p:nvSpPr>
        <p:spPr/>
        <p:txBody>
          <a:bodyPr/>
          <a:lstStyle/>
          <a:p>
            <a:r>
              <a:rPr lang="en-US" dirty="0"/>
              <a:t>This was introduced in Java 5. This loop is basically used to traverse the array or collection elements. </a:t>
            </a:r>
          </a:p>
        </p:txBody>
      </p:sp>
      <p:pic>
        <p:nvPicPr>
          <p:cNvPr id="4" name="Picture 3" descr="img56.PNG"/>
          <p:cNvPicPr>
            <a:picLocks noChangeAspect="1"/>
          </p:cNvPicPr>
          <p:nvPr/>
        </p:nvPicPr>
        <p:blipFill>
          <a:blip r:embed="rId2"/>
          <a:stretch>
            <a:fillRect/>
          </a:stretch>
        </p:blipFill>
        <p:spPr>
          <a:xfrm>
            <a:off x="1371600" y="2057400"/>
            <a:ext cx="5384210" cy="4291261"/>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loops</a:t>
            </a:r>
          </a:p>
        </p:txBody>
      </p:sp>
      <p:sp>
        <p:nvSpPr>
          <p:cNvPr id="3" name="Content Placeholder 2"/>
          <p:cNvSpPr>
            <a:spLocks noGrp="1"/>
          </p:cNvSpPr>
          <p:nvPr>
            <p:ph sz="quarter" idx="1"/>
          </p:nvPr>
        </p:nvSpPr>
        <p:spPr/>
        <p:txBody>
          <a:bodyPr/>
          <a:lstStyle/>
          <a:p>
            <a:r>
              <a:rPr lang="en-US" dirty="0"/>
              <a:t>Java allows loops to be nested (i.e., loops within loops) like all the other programming languages allows.</a:t>
            </a:r>
          </a:p>
          <a:p>
            <a:r>
              <a:rPr lang="en-US" dirty="0"/>
              <a:t>Nested loops means loops within loops. In other words, nested loops means, loop inside loop inside loop and so on.</a:t>
            </a:r>
          </a:p>
          <a:p>
            <a:endParaRPr lang="en-US" dirty="0"/>
          </a:p>
        </p:txBody>
      </p:sp>
      <p:pic>
        <p:nvPicPr>
          <p:cNvPr id="4" name="Picture 3" descr="img57.PNG"/>
          <p:cNvPicPr>
            <a:picLocks noChangeAspect="1"/>
          </p:cNvPicPr>
          <p:nvPr/>
        </p:nvPicPr>
        <p:blipFill>
          <a:blip r:embed="rId2"/>
          <a:stretch>
            <a:fillRect/>
          </a:stretch>
        </p:blipFill>
        <p:spPr>
          <a:xfrm>
            <a:off x="685800" y="2590800"/>
            <a:ext cx="4020111" cy="3677163"/>
          </a:xfrm>
          <a:prstGeom prst="rect">
            <a:avLst/>
          </a:prstGeom>
        </p:spPr>
      </p:pic>
      <p:pic>
        <p:nvPicPr>
          <p:cNvPr id="5" name="Picture 4" descr="img58.PNG"/>
          <p:cNvPicPr>
            <a:picLocks noChangeAspect="1"/>
          </p:cNvPicPr>
          <p:nvPr/>
        </p:nvPicPr>
        <p:blipFill>
          <a:blip r:embed="rId3"/>
          <a:stretch>
            <a:fillRect/>
          </a:stretch>
        </p:blipFill>
        <p:spPr>
          <a:xfrm>
            <a:off x="4876800" y="2590800"/>
            <a:ext cx="3324338" cy="3672071"/>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dirty="0"/>
              <a:t>Let's look at one more example which also demonstrate the nested loops:</a:t>
            </a:r>
          </a:p>
        </p:txBody>
      </p:sp>
      <p:pic>
        <p:nvPicPr>
          <p:cNvPr id="4" name="Picture 3" descr="img59.PNG"/>
          <p:cNvPicPr>
            <a:picLocks noChangeAspect="1"/>
          </p:cNvPicPr>
          <p:nvPr/>
        </p:nvPicPr>
        <p:blipFill>
          <a:blip r:embed="rId2"/>
          <a:stretch>
            <a:fillRect/>
          </a:stretch>
        </p:blipFill>
        <p:spPr>
          <a:xfrm>
            <a:off x="762000" y="1981200"/>
            <a:ext cx="3505200" cy="3820058"/>
          </a:xfrm>
          <a:prstGeom prst="rect">
            <a:avLst/>
          </a:prstGeom>
        </p:spPr>
      </p:pic>
      <p:pic>
        <p:nvPicPr>
          <p:cNvPr id="5" name="Picture 4" descr="img60.jpg"/>
          <p:cNvPicPr>
            <a:picLocks noChangeAspect="1"/>
          </p:cNvPicPr>
          <p:nvPr/>
        </p:nvPicPr>
        <p:blipFill>
          <a:blip r:embed="rId3"/>
          <a:stretch>
            <a:fillRect/>
          </a:stretch>
        </p:blipFill>
        <p:spPr>
          <a:xfrm>
            <a:off x="4724400" y="1600200"/>
            <a:ext cx="3371850" cy="4971758"/>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Jump Statements</a:t>
            </a:r>
          </a:p>
        </p:txBody>
      </p:sp>
      <p:sp>
        <p:nvSpPr>
          <p:cNvPr id="3" name="Content Placeholder 2"/>
          <p:cNvSpPr>
            <a:spLocks noGrp="1"/>
          </p:cNvSpPr>
          <p:nvPr>
            <p:ph sz="quarter" idx="1"/>
          </p:nvPr>
        </p:nvSpPr>
        <p:spPr/>
        <p:txBody>
          <a:bodyPr/>
          <a:lstStyle/>
          <a:p>
            <a:r>
              <a:rPr lang="en-US" dirty="0"/>
              <a:t>Jump statements are used to unconditionally transfer the program control to another part of the program.</a:t>
            </a:r>
          </a:p>
          <a:p>
            <a:pPr>
              <a:buNone/>
            </a:pPr>
            <a:endParaRPr lang="en-US" dirty="0"/>
          </a:p>
          <a:p>
            <a:r>
              <a:rPr lang="en-US" dirty="0"/>
              <a:t>Java provides the following jump statements: </a:t>
            </a:r>
          </a:p>
          <a:p>
            <a:r>
              <a:rPr lang="en-US" b="1" dirty="0"/>
              <a:t>break statement</a:t>
            </a:r>
          </a:p>
          <a:p>
            <a:r>
              <a:rPr lang="en-US" b="1" dirty="0"/>
              <a:t>continue statement</a:t>
            </a:r>
          </a:p>
          <a:p>
            <a:r>
              <a:rPr lang="en-US" b="1" dirty="0"/>
              <a:t>return statement</a:t>
            </a:r>
          </a:p>
          <a:p>
            <a:endParaRPr 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 Statement</a:t>
            </a:r>
          </a:p>
        </p:txBody>
      </p:sp>
      <p:sp>
        <p:nvSpPr>
          <p:cNvPr id="3" name="Content Placeholder 2"/>
          <p:cNvSpPr>
            <a:spLocks noGrp="1"/>
          </p:cNvSpPr>
          <p:nvPr>
            <p:ph sz="quarter" idx="1"/>
          </p:nvPr>
        </p:nvSpPr>
        <p:spPr/>
        <p:txBody>
          <a:bodyPr/>
          <a:lstStyle/>
          <a:p>
            <a:r>
              <a:rPr lang="en-US" dirty="0"/>
              <a:t>The break statement immediately quits the current iteration and goes to the first statement following the loop. Another form of break is used in the switch statement.</a:t>
            </a:r>
          </a:p>
          <a:p>
            <a:r>
              <a:rPr lang="en-US" dirty="0"/>
              <a:t>The break statement has the following two forms:</a:t>
            </a:r>
          </a:p>
          <a:p>
            <a:pPr lvl="1"/>
            <a:r>
              <a:rPr lang="en-US" b="1" dirty="0"/>
              <a:t>Labeled Break Statement</a:t>
            </a:r>
          </a:p>
          <a:p>
            <a:pPr lvl="1"/>
            <a:r>
              <a:rPr lang="en-US" b="1" dirty="0"/>
              <a:t>Unlabeled Break Statement</a:t>
            </a:r>
          </a:p>
          <a:p>
            <a:r>
              <a:rPr lang="en-US" b="1" dirty="0"/>
              <a:t>Unlabeled Break Statement</a:t>
            </a:r>
            <a:r>
              <a:rPr lang="en-US" dirty="0"/>
              <a:t>: This is used to jump program control out of the specific loop on the specific condition.</a:t>
            </a:r>
          </a:p>
          <a:p>
            <a:endParaRPr lang="en-US" dirty="0"/>
          </a:p>
        </p:txBody>
      </p:sp>
      <p:pic>
        <p:nvPicPr>
          <p:cNvPr id="4" name="Picture 3" descr="img61.PNG"/>
          <p:cNvPicPr>
            <a:picLocks noChangeAspect="1"/>
          </p:cNvPicPr>
          <p:nvPr/>
        </p:nvPicPr>
        <p:blipFill>
          <a:blip r:embed="rId2"/>
          <a:stretch>
            <a:fillRect/>
          </a:stretch>
        </p:blipFill>
        <p:spPr>
          <a:xfrm>
            <a:off x="762000" y="3962400"/>
            <a:ext cx="4114800" cy="2133600"/>
          </a:xfrm>
          <a:prstGeom prst="rect">
            <a:avLst/>
          </a:prstGeom>
        </p:spPr>
      </p:pic>
      <p:pic>
        <p:nvPicPr>
          <p:cNvPr id="5" name="Picture 4" descr="img62.PNG"/>
          <p:cNvPicPr>
            <a:picLocks noChangeAspect="1"/>
          </p:cNvPicPr>
          <p:nvPr/>
        </p:nvPicPr>
        <p:blipFill>
          <a:blip r:embed="rId3"/>
          <a:stretch>
            <a:fillRect/>
          </a:stretch>
        </p:blipFill>
        <p:spPr>
          <a:xfrm>
            <a:off x="5334000" y="4114800"/>
            <a:ext cx="2381583" cy="1771897"/>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b="1" dirty="0"/>
              <a:t>Labeled Break Statement: </a:t>
            </a:r>
            <a:r>
              <a:rPr lang="en-US" dirty="0"/>
              <a:t>This is used for when we want to jump the program control out of nested loops or multiple loops.</a:t>
            </a:r>
          </a:p>
        </p:txBody>
      </p:sp>
      <p:pic>
        <p:nvPicPr>
          <p:cNvPr id="4" name="Picture 3" descr="img63.PNG"/>
          <p:cNvPicPr>
            <a:picLocks noChangeAspect="1"/>
          </p:cNvPicPr>
          <p:nvPr/>
        </p:nvPicPr>
        <p:blipFill>
          <a:blip r:embed="rId2"/>
          <a:stretch>
            <a:fillRect/>
          </a:stretch>
        </p:blipFill>
        <p:spPr>
          <a:xfrm>
            <a:off x="762000" y="2362200"/>
            <a:ext cx="3505200" cy="3124200"/>
          </a:xfrm>
          <a:prstGeom prst="rect">
            <a:avLst/>
          </a:prstGeom>
        </p:spPr>
      </p:pic>
      <p:pic>
        <p:nvPicPr>
          <p:cNvPr id="5" name="Picture 4" descr="img64.PNG"/>
          <p:cNvPicPr>
            <a:picLocks noChangeAspect="1"/>
          </p:cNvPicPr>
          <p:nvPr/>
        </p:nvPicPr>
        <p:blipFill>
          <a:blip r:embed="rId3"/>
          <a:stretch>
            <a:fillRect/>
          </a:stretch>
        </p:blipFill>
        <p:spPr>
          <a:xfrm>
            <a:off x="5410200" y="2057400"/>
            <a:ext cx="2327563" cy="365760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Statement</a:t>
            </a:r>
          </a:p>
        </p:txBody>
      </p:sp>
      <p:sp>
        <p:nvSpPr>
          <p:cNvPr id="3" name="Content Placeholder 2"/>
          <p:cNvSpPr>
            <a:spLocks noGrp="1"/>
          </p:cNvSpPr>
          <p:nvPr>
            <p:ph sz="quarter" idx="1"/>
          </p:nvPr>
        </p:nvSpPr>
        <p:spPr/>
        <p:txBody>
          <a:bodyPr/>
          <a:lstStyle/>
          <a:p>
            <a:r>
              <a:rPr lang="en-US" dirty="0"/>
              <a:t>The continue statement is used when you want to continue running the loop with the next iteration and want to skip the rest of the statements of the body for the current iteration.</a:t>
            </a:r>
          </a:p>
          <a:p>
            <a:r>
              <a:rPr lang="en-US" dirty="0"/>
              <a:t>The continue statement has the following two forms: </a:t>
            </a:r>
          </a:p>
          <a:p>
            <a:pPr lvl="1"/>
            <a:r>
              <a:rPr lang="en-US" b="1" dirty="0"/>
              <a:t>Labeled Continue Statement</a:t>
            </a:r>
          </a:p>
          <a:p>
            <a:pPr lvl="1"/>
            <a:r>
              <a:rPr lang="en-US" b="1" dirty="0"/>
              <a:t>Unlabeled Continue Statement</a:t>
            </a:r>
          </a:p>
          <a:p>
            <a:r>
              <a:rPr lang="en-US" b="1" dirty="0"/>
              <a:t>Unlabeled Continue Statement: </a:t>
            </a:r>
            <a:r>
              <a:rPr lang="en-US" dirty="0"/>
              <a:t>This statement skips the current iteration of the innermost for, while and do-while loop.</a:t>
            </a:r>
            <a:br>
              <a:rPr lang="en-US" dirty="0"/>
            </a:br>
            <a:endParaRPr lang="en-US" dirty="0"/>
          </a:p>
          <a:p>
            <a:endParaRPr lang="en-US" dirty="0"/>
          </a:p>
        </p:txBody>
      </p:sp>
      <p:pic>
        <p:nvPicPr>
          <p:cNvPr id="4" name="Picture 3" descr="img001.PNG"/>
          <p:cNvPicPr>
            <a:picLocks noChangeAspect="1"/>
          </p:cNvPicPr>
          <p:nvPr/>
        </p:nvPicPr>
        <p:blipFill>
          <a:blip r:embed="rId2"/>
          <a:stretch>
            <a:fillRect/>
          </a:stretch>
        </p:blipFill>
        <p:spPr>
          <a:xfrm>
            <a:off x="914400" y="4648200"/>
            <a:ext cx="5201376" cy="1924319"/>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pic>
        <p:nvPicPr>
          <p:cNvPr id="4" name="Content Placeholder 3" descr="img2.PNG"/>
          <p:cNvPicPr>
            <a:picLocks noGrp="1" noChangeAspect="1"/>
          </p:cNvPicPr>
          <p:nvPr>
            <p:ph sz="quarter" idx="1"/>
          </p:nvPr>
        </p:nvPicPr>
        <p:blipFill>
          <a:blip r:embed="rId2"/>
          <a:stretch>
            <a:fillRect/>
          </a:stretch>
        </p:blipFill>
        <p:spPr>
          <a:xfrm>
            <a:off x="762000" y="1066800"/>
            <a:ext cx="3429000" cy="4101981"/>
          </a:xfr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b="1" dirty="0"/>
              <a:t>Labeled Continue Statement:</a:t>
            </a:r>
            <a:r>
              <a:rPr lang="en-US" dirty="0"/>
              <a:t> This statement skips the current iteration of the loop with the specified label.</a:t>
            </a:r>
          </a:p>
        </p:txBody>
      </p:sp>
      <p:pic>
        <p:nvPicPr>
          <p:cNvPr id="4" name="Picture 3" descr="img3.PNG"/>
          <p:cNvPicPr>
            <a:picLocks noChangeAspect="1"/>
          </p:cNvPicPr>
          <p:nvPr/>
        </p:nvPicPr>
        <p:blipFill>
          <a:blip r:embed="rId2"/>
          <a:stretch>
            <a:fillRect/>
          </a:stretch>
        </p:blipFill>
        <p:spPr>
          <a:xfrm>
            <a:off x="457200" y="2133600"/>
            <a:ext cx="5048955" cy="3838718"/>
          </a:xfrm>
          <a:prstGeom prst="rect">
            <a:avLst/>
          </a:prstGeom>
        </p:spPr>
      </p:pic>
      <p:pic>
        <p:nvPicPr>
          <p:cNvPr id="5" name="Picture 4" descr="img4.PNG"/>
          <p:cNvPicPr>
            <a:picLocks noChangeAspect="1"/>
          </p:cNvPicPr>
          <p:nvPr/>
        </p:nvPicPr>
        <p:blipFill>
          <a:blip r:embed="rId3"/>
          <a:stretch>
            <a:fillRect/>
          </a:stretch>
        </p:blipFill>
        <p:spPr>
          <a:xfrm>
            <a:off x="5715000" y="2209800"/>
            <a:ext cx="2695951" cy="2600688"/>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 Statement</a:t>
            </a:r>
          </a:p>
        </p:txBody>
      </p:sp>
      <p:sp>
        <p:nvSpPr>
          <p:cNvPr id="3" name="Content Placeholder 2"/>
          <p:cNvSpPr>
            <a:spLocks noGrp="1"/>
          </p:cNvSpPr>
          <p:nvPr>
            <p:ph sz="quarter" idx="1"/>
          </p:nvPr>
        </p:nvSpPr>
        <p:spPr/>
        <p:txBody>
          <a:bodyPr/>
          <a:lstStyle/>
          <a:p>
            <a:r>
              <a:rPr lang="en-US" dirty="0"/>
              <a:t>The return statement is used to immediately quit the current method and return to the calling method. It is mandatory to use a return statement for non-void methods to return a value. </a:t>
            </a:r>
          </a:p>
        </p:txBody>
      </p:sp>
      <p:pic>
        <p:nvPicPr>
          <p:cNvPr id="4" name="Picture 3" descr="img6.PNG"/>
          <p:cNvPicPr>
            <a:picLocks noChangeAspect="1"/>
          </p:cNvPicPr>
          <p:nvPr/>
        </p:nvPicPr>
        <p:blipFill>
          <a:blip r:embed="rId2"/>
          <a:stretch>
            <a:fillRect/>
          </a:stretch>
        </p:blipFill>
        <p:spPr>
          <a:xfrm>
            <a:off x="990600" y="2743200"/>
            <a:ext cx="4906060" cy="2057687"/>
          </a:xfrm>
          <a:prstGeom prst="rect">
            <a:avLst/>
          </a:prstGeom>
        </p:spPr>
      </p:pic>
      <p:pic>
        <p:nvPicPr>
          <p:cNvPr id="5" name="Picture 4" descr="img7.PNG"/>
          <p:cNvPicPr>
            <a:picLocks noChangeAspect="1"/>
          </p:cNvPicPr>
          <p:nvPr/>
        </p:nvPicPr>
        <p:blipFill>
          <a:blip r:embed="rId3"/>
          <a:stretch>
            <a:fillRect/>
          </a:stretch>
        </p:blipFill>
        <p:spPr>
          <a:xfrm>
            <a:off x="990600" y="4953000"/>
            <a:ext cx="3648584" cy="145752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 Virtual Machine (JVM)</a:t>
            </a:r>
          </a:p>
        </p:txBody>
      </p:sp>
      <p:sp>
        <p:nvSpPr>
          <p:cNvPr id="5" name="Content Placeholder 4"/>
          <p:cNvSpPr>
            <a:spLocks noGrp="1"/>
          </p:cNvSpPr>
          <p:nvPr>
            <p:ph sz="quarter" idx="1"/>
          </p:nvPr>
        </p:nvSpPr>
        <p:spPr>
          <a:xfrm>
            <a:off x="457200" y="1066800"/>
            <a:ext cx="7467600" cy="2438400"/>
          </a:xfrm>
        </p:spPr>
        <p:txBody>
          <a:bodyPr>
            <a:normAutofit/>
          </a:bodyPr>
          <a:lstStyle/>
          <a:p>
            <a:r>
              <a:rPr lang="en-US" dirty="0"/>
              <a:t>JVM (Java Virtual Machine) is an abstract machine. It is called a virtual machine because it doesn't physically exist.</a:t>
            </a:r>
          </a:p>
          <a:p>
            <a:r>
              <a:rPr lang="en-US" dirty="0"/>
              <a:t>It is a specification that provides a runtime environment in which Java </a:t>
            </a:r>
            <a:r>
              <a:rPr lang="en-US" dirty="0" err="1"/>
              <a:t>bytecode</a:t>
            </a:r>
            <a:r>
              <a:rPr lang="en-US" dirty="0"/>
              <a:t> can be executed. </a:t>
            </a:r>
          </a:p>
          <a:p>
            <a:r>
              <a:rPr lang="en-US" dirty="0"/>
              <a:t>It can also run those programs which are written in other languages and compiled to Java </a:t>
            </a:r>
            <a:r>
              <a:rPr lang="en-US" dirty="0" err="1"/>
              <a:t>bytecode</a:t>
            </a:r>
            <a:r>
              <a:rPr lang="en-US" dirty="0"/>
              <a:t>.</a:t>
            </a:r>
          </a:p>
          <a:p>
            <a:endParaRPr lang="en-US" dirty="0"/>
          </a:p>
        </p:txBody>
      </p:sp>
      <p:pic>
        <p:nvPicPr>
          <p:cNvPr id="6" name="Picture 2" descr="Java Virtual Machine Figure One"/>
          <p:cNvPicPr>
            <a:picLocks noChangeAspect="1" noChangeArrowheads="1"/>
          </p:cNvPicPr>
          <p:nvPr/>
        </p:nvPicPr>
        <p:blipFill>
          <a:blip r:embed="rId2"/>
          <a:srcRect/>
          <a:stretch>
            <a:fillRect/>
          </a:stretch>
        </p:blipFill>
        <p:spPr bwMode="auto">
          <a:xfrm>
            <a:off x="3200400" y="3886200"/>
            <a:ext cx="4953000" cy="2748643"/>
          </a:xfrm>
          <a:prstGeom prst="rect">
            <a:avLst/>
          </a:prstGeom>
          <a:noFill/>
          <a:ln w="9525">
            <a:noFill/>
            <a:miter lim="800000"/>
            <a:headEnd/>
            <a:tailEnd/>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&amp; Objects</a:t>
            </a:r>
          </a:p>
        </p:txBody>
      </p:sp>
      <p:sp>
        <p:nvSpPr>
          <p:cNvPr id="3" name="Content Placeholder 2"/>
          <p:cNvSpPr>
            <a:spLocks noGrp="1"/>
          </p:cNvSpPr>
          <p:nvPr>
            <p:ph sz="quarter" idx="1"/>
          </p:nvPr>
        </p:nvSpPr>
        <p:spPr>
          <a:xfrm>
            <a:off x="457200" y="1066800"/>
            <a:ext cx="5486400" cy="5407152"/>
          </a:xfrm>
        </p:spPr>
        <p:txBody>
          <a:bodyPr>
            <a:normAutofit fontScale="92500" lnSpcReduction="20000"/>
          </a:bodyPr>
          <a:lstStyle/>
          <a:p>
            <a:r>
              <a:rPr lang="en-US" dirty="0"/>
              <a:t>An object in Java is the physical as well as logical entity whereas a class in Java is a logical entity only.</a:t>
            </a:r>
          </a:p>
          <a:p>
            <a:endParaRPr lang="en-US" dirty="0"/>
          </a:p>
          <a:p>
            <a:r>
              <a:rPr lang="en-US" b="1" dirty="0"/>
              <a:t>What is an object in Java?</a:t>
            </a:r>
          </a:p>
          <a:p>
            <a:r>
              <a:rPr lang="en-US" dirty="0"/>
              <a:t>An entity that has state and behavior is known as an object e.g. chair, bike, marker, pen, table, car etc. </a:t>
            </a:r>
          </a:p>
          <a:p>
            <a:r>
              <a:rPr lang="en-US" dirty="0"/>
              <a:t>It can be physical or logical (tangible and intangible). The example of an intangible object is the banking system.</a:t>
            </a:r>
          </a:p>
          <a:p>
            <a:r>
              <a:rPr lang="en-US" dirty="0"/>
              <a:t>An object has three characteristics:</a:t>
            </a:r>
          </a:p>
          <a:p>
            <a:pPr lvl="1"/>
            <a:r>
              <a:rPr lang="en-US" b="1" dirty="0"/>
              <a:t>State:</a:t>
            </a:r>
            <a:r>
              <a:rPr lang="en-US" dirty="0"/>
              <a:t> represents the data (value) of an object.</a:t>
            </a:r>
          </a:p>
          <a:p>
            <a:pPr lvl="1"/>
            <a:r>
              <a:rPr lang="en-US" b="1" dirty="0"/>
              <a:t>Behavior:</a:t>
            </a:r>
            <a:r>
              <a:rPr lang="en-US" dirty="0"/>
              <a:t> represents the behavior (functionality) of an object such as deposit, withdraw, etc.</a:t>
            </a:r>
          </a:p>
          <a:p>
            <a:pPr lvl="1"/>
            <a:r>
              <a:rPr lang="en-US" b="1" dirty="0"/>
              <a:t>Identity:</a:t>
            </a:r>
            <a:r>
              <a:rPr lang="en-US" dirty="0"/>
              <a:t> An object identity is typically implemented via a unique ID. The value of the ID is not visible to the external user. However, it is used internally by the JVM to identify each object uniquely.</a:t>
            </a:r>
          </a:p>
          <a:p>
            <a:endParaRPr lang="en-US" dirty="0"/>
          </a:p>
        </p:txBody>
      </p:sp>
      <p:pic>
        <p:nvPicPr>
          <p:cNvPr id="4" name="Picture 3" descr="img9.jpg"/>
          <p:cNvPicPr>
            <a:picLocks noChangeAspect="1"/>
          </p:cNvPicPr>
          <p:nvPr/>
        </p:nvPicPr>
        <p:blipFill>
          <a:blip r:embed="rId2"/>
          <a:stretch>
            <a:fillRect/>
          </a:stretch>
        </p:blipFill>
        <p:spPr>
          <a:xfrm>
            <a:off x="5943600" y="2590800"/>
            <a:ext cx="2695575" cy="2941231"/>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normAutofit fontScale="92500" lnSpcReduction="10000"/>
          </a:bodyPr>
          <a:lstStyle/>
          <a:p>
            <a:r>
              <a:rPr lang="en-US" dirty="0"/>
              <a:t>For Example, Pen is an object. Its name is Reynolds; color is white, known as its state. It is used to write, so writing is its behavior.</a:t>
            </a:r>
          </a:p>
          <a:p>
            <a:r>
              <a:rPr lang="en-US" b="1" dirty="0"/>
              <a:t>An object is an instance of a class.</a:t>
            </a:r>
            <a:r>
              <a:rPr lang="en-US" dirty="0"/>
              <a:t> A class is a template or blueprint from which objects are created. So, an object is the instance(result) of a class.</a:t>
            </a:r>
          </a:p>
          <a:p>
            <a:r>
              <a:rPr lang="en-US" b="1" dirty="0"/>
              <a:t>Object Definitions:</a:t>
            </a:r>
            <a:endParaRPr lang="en-US" dirty="0"/>
          </a:p>
          <a:p>
            <a:pPr lvl="1"/>
            <a:r>
              <a:rPr lang="en-US" dirty="0"/>
              <a:t>An object is </a:t>
            </a:r>
            <a:r>
              <a:rPr lang="en-US" i="1" dirty="0"/>
              <a:t>a real-world entity</a:t>
            </a:r>
            <a:r>
              <a:rPr lang="en-US" dirty="0"/>
              <a:t>.</a:t>
            </a:r>
          </a:p>
          <a:p>
            <a:pPr lvl="1"/>
            <a:r>
              <a:rPr lang="en-US" dirty="0"/>
              <a:t>An object is </a:t>
            </a:r>
            <a:r>
              <a:rPr lang="en-US" i="1" dirty="0"/>
              <a:t>a runtime entity</a:t>
            </a:r>
            <a:r>
              <a:rPr lang="en-US" dirty="0"/>
              <a:t>.</a:t>
            </a:r>
          </a:p>
          <a:p>
            <a:pPr lvl="1"/>
            <a:r>
              <a:rPr lang="en-US" dirty="0"/>
              <a:t>The object is </a:t>
            </a:r>
            <a:r>
              <a:rPr lang="en-US" i="1" dirty="0"/>
              <a:t>an entity which has state and behavior</a:t>
            </a:r>
            <a:r>
              <a:rPr lang="en-US" dirty="0"/>
              <a:t>.</a:t>
            </a:r>
          </a:p>
          <a:p>
            <a:pPr lvl="1"/>
            <a:r>
              <a:rPr lang="en-US" dirty="0"/>
              <a:t>The object is </a:t>
            </a:r>
            <a:r>
              <a:rPr lang="en-US" i="1" dirty="0"/>
              <a:t>an instance of a class</a:t>
            </a:r>
            <a:r>
              <a:rPr lang="en-US" dirty="0"/>
              <a:t>.</a:t>
            </a:r>
          </a:p>
          <a:p>
            <a:r>
              <a:rPr lang="en-US" dirty="0"/>
              <a:t>Let's take few examples:</a:t>
            </a:r>
          </a:p>
          <a:p>
            <a:r>
              <a:rPr lang="en-US" dirty="0"/>
              <a:t>Lamp is an object</a:t>
            </a:r>
          </a:p>
          <a:p>
            <a:pPr lvl="1"/>
            <a:r>
              <a:rPr lang="en-US" dirty="0"/>
              <a:t>It can be in on or off state.</a:t>
            </a:r>
          </a:p>
          <a:p>
            <a:pPr lvl="1"/>
            <a:r>
              <a:rPr lang="en-US" dirty="0"/>
              <a:t>You can turn on and turn off lamp (behavior).</a:t>
            </a:r>
          </a:p>
          <a:p>
            <a:r>
              <a:rPr lang="en-US" dirty="0"/>
              <a:t>Bicycle is an object</a:t>
            </a:r>
          </a:p>
          <a:p>
            <a:pPr lvl="1"/>
            <a:r>
              <a:rPr lang="en-US" dirty="0"/>
              <a:t>It has current gear, two wheels, number of gear etc. states.</a:t>
            </a:r>
          </a:p>
          <a:p>
            <a:pPr lvl="1"/>
            <a:r>
              <a:rPr lang="en-US" dirty="0"/>
              <a:t>It has braking, accelerating, changing gears etc. behavior.</a:t>
            </a:r>
          </a:p>
          <a:p>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b="1" dirty="0"/>
              <a:t>What is a class in Java?</a:t>
            </a:r>
          </a:p>
          <a:p>
            <a:r>
              <a:rPr lang="en-US" dirty="0"/>
              <a:t>A class is a group of objects which have common properties. It is a template or blueprint from which objects are created. It is a logical entity. It can't be physical.</a:t>
            </a:r>
          </a:p>
          <a:p>
            <a:r>
              <a:rPr lang="en-US" dirty="0"/>
              <a:t>A class in Java can contain:</a:t>
            </a:r>
          </a:p>
          <a:p>
            <a:pPr lvl="1"/>
            <a:r>
              <a:rPr lang="en-US" b="1" dirty="0"/>
              <a:t>Fields</a:t>
            </a:r>
            <a:endParaRPr lang="en-US" dirty="0"/>
          </a:p>
          <a:p>
            <a:pPr lvl="1"/>
            <a:r>
              <a:rPr lang="en-US" b="1" dirty="0"/>
              <a:t>Methods</a:t>
            </a:r>
            <a:endParaRPr lang="en-US" dirty="0"/>
          </a:p>
          <a:p>
            <a:pPr lvl="1"/>
            <a:r>
              <a:rPr lang="en-US" b="1" dirty="0"/>
              <a:t>Constructors</a:t>
            </a:r>
            <a:endParaRPr lang="en-US" dirty="0"/>
          </a:p>
          <a:p>
            <a:pPr lvl="1"/>
            <a:r>
              <a:rPr lang="en-US" b="1" dirty="0"/>
              <a:t>Blocks</a:t>
            </a:r>
            <a:endParaRPr lang="en-US" dirty="0"/>
          </a:p>
          <a:p>
            <a:pPr lvl="1"/>
            <a:r>
              <a:rPr lang="en-US" b="1" dirty="0"/>
              <a:t>Nested class and interface</a:t>
            </a:r>
            <a:endParaRPr lang="en-US" dirty="0"/>
          </a:p>
          <a:p>
            <a:endParaRPr lang="en-US" dirty="0"/>
          </a:p>
        </p:txBody>
      </p:sp>
      <p:pic>
        <p:nvPicPr>
          <p:cNvPr id="4" name="Picture 3" descr="img10.png"/>
          <p:cNvPicPr>
            <a:picLocks noChangeAspect="1"/>
          </p:cNvPicPr>
          <p:nvPr/>
        </p:nvPicPr>
        <p:blipFill>
          <a:blip r:embed="rId2"/>
          <a:stretch>
            <a:fillRect/>
          </a:stretch>
        </p:blipFill>
        <p:spPr>
          <a:xfrm>
            <a:off x="5715000" y="2514600"/>
            <a:ext cx="2759710" cy="4038600"/>
          </a:xfrm>
          <a:prstGeom prst="rect">
            <a:avLst/>
          </a:prstGeom>
        </p:spPr>
      </p:pic>
      <p:pic>
        <p:nvPicPr>
          <p:cNvPr id="5" name="Picture 4" descr="img11.PNG"/>
          <p:cNvPicPr>
            <a:picLocks noChangeAspect="1"/>
          </p:cNvPicPr>
          <p:nvPr/>
        </p:nvPicPr>
        <p:blipFill>
          <a:blip r:embed="rId3"/>
          <a:stretch>
            <a:fillRect/>
          </a:stretch>
        </p:blipFill>
        <p:spPr>
          <a:xfrm>
            <a:off x="1295400" y="4572000"/>
            <a:ext cx="2895600" cy="1912443"/>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class</a:t>
            </a:r>
          </a:p>
        </p:txBody>
      </p:sp>
      <p:sp>
        <p:nvSpPr>
          <p:cNvPr id="3" name="Content Placeholder 2"/>
          <p:cNvSpPr>
            <a:spLocks noGrp="1"/>
          </p:cNvSpPr>
          <p:nvPr>
            <p:ph sz="quarter" idx="1"/>
          </p:nvPr>
        </p:nvSpPr>
        <p:spPr/>
        <p:txBody>
          <a:bodyPr/>
          <a:lstStyle/>
          <a:p>
            <a:r>
              <a:rPr lang="en-US" dirty="0"/>
              <a:t>The general form of class is:</a:t>
            </a:r>
          </a:p>
          <a:p>
            <a:pPr>
              <a:buFontTx/>
              <a:buNone/>
            </a:pPr>
            <a:r>
              <a:rPr lang="en-US" dirty="0"/>
              <a:t>class  </a:t>
            </a:r>
            <a:r>
              <a:rPr lang="en-US" dirty="0" err="1"/>
              <a:t>classname</a:t>
            </a:r>
            <a:r>
              <a:rPr lang="en-US" dirty="0"/>
              <a:t>{</a:t>
            </a:r>
          </a:p>
          <a:p>
            <a:pPr>
              <a:buFontTx/>
              <a:buNone/>
            </a:pPr>
            <a:r>
              <a:rPr lang="en-US" dirty="0"/>
              <a:t>type  instance-variable1;</a:t>
            </a:r>
          </a:p>
          <a:p>
            <a:pPr>
              <a:buFontTx/>
              <a:buNone/>
            </a:pPr>
            <a:r>
              <a:rPr lang="en-US" dirty="0"/>
              <a:t>type  instance-variable1;</a:t>
            </a:r>
          </a:p>
          <a:p>
            <a:pPr>
              <a:buFontTx/>
              <a:buNone/>
            </a:pPr>
            <a:r>
              <a:rPr lang="en-US" dirty="0"/>
              <a:t>Type methodname1(</a:t>
            </a:r>
            <a:r>
              <a:rPr lang="en-US" dirty="0" err="1"/>
              <a:t>parameterlist</a:t>
            </a:r>
            <a:r>
              <a:rPr lang="en-US" dirty="0"/>
              <a:t>)</a:t>
            </a:r>
          </a:p>
          <a:p>
            <a:pPr>
              <a:buFontTx/>
              <a:buNone/>
            </a:pPr>
            <a:r>
              <a:rPr lang="en-US" dirty="0"/>
              <a:t>{//method body}</a:t>
            </a:r>
          </a:p>
          <a:p>
            <a:pPr>
              <a:buFontTx/>
              <a:buNone/>
            </a:pPr>
            <a:r>
              <a:rPr lang="en-US" dirty="0"/>
              <a:t>Type methodname1(</a:t>
            </a:r>
            <a:r>
              <a:rPr lang="en-US" dirty="0" err="1"/>
              <a:t>parameterlist</a:t>
            </a:r>
            <a:r>
              <a:rPr lang="en-US" dirty="0"/>
              <a:t>)</a:t>
            </a:r>
          </a:p>
          <a:p>
            <a:pPr>
              <a:buFontTx/>
              <a:buNone/>
            </a:pPr>
            <a:r>
              <a:rPr lang="en-US" dirty="0"/>
              <a:t>{//method body}}</a:t>
            </a:r>
          </a:p>
          <a:p>
            <a:r>
              <a:rPr lang="en-US" dirty="0"/>
              <a:t>A class is declared by use of “class” keyword.</a:t>
            </a:r>
          </a:p>
          <a:p>
            <a:r>
              <a:rPr lang="en-US" dirty="0"/>
              <a:t>Minimal class declaration consist of :</a:t>
            </a:r>
          </a:p>
          <a:p>
            <a:pPr lvl="1">
              <a:buFontTx/>
              <a:buNone/>
            </a:pPr>
            <a:r>
              <a:rPr lang="en-US" dirty="0"/>
              <a:t>class </a:t>
            </a:r>
            <a:r>
              <a:rPr lang="en-US" dirty="0" err="1"/>
              <a:t>myclass</a:t>
            </a:r>
            <a:endParaRPr lang="en-US" dirty="0"/>
          </a:p>
          <a:p>
            <a:pPr lvl="1">
              <a:buFontTx/>
              <a:buNone/>
            </a:pPr>
            <a:r>
              <a:rPr lang="en-US" dirty="0"/>
              <a:t>{</a:t>
            </a:r>
          </a:p>
          <a:p>
            <a:pPr lvl="1">
              <a:buFontTx/>
              <a:buNone/>
            </a:pPr>
            <a:r>
              <a:rPr lang="en-US" dirty="0"/>
              <a:t>}</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dirty="0"/>
              <a:t>Variables declare within class are called </a:t>
            </a:r>
            <a:r>
              <a:rPr lang="en-US" b="1" dirty="0"/>
              <a:t>instance variable </a:t>
            </a:r>
            <a:r>
              <a:rPr lang="en-US" dirty="0"/>
              <a:t>because each instance of class has its own copy of these variables.</a:t>
            </a:r>
          </a:p>
          <a:p>
            <a:r>
              <a:rPr lang="en-US" dirty="0"/>
              <a:t>Code to operate on these variables is contained in methods. Nothing can written outside methods.</a:t>
            </a:r>
          </a:p>
          <a:p>
            <a:r>
              <a:rPr lang="en-US" dirty="0"/>
              <a:t>Together instance variable and methods are called </a:t>
            </a:r>
            <a:r>
              <a:rPr lang="en-US" b="1" dirty="0"/>
              <a:t>members</a:t>
            </a:r>
            <a:r>
              <a:rPr lang="en-US" dirty="0"/>
              <a:t>.</a:t>
            </a:r>
          </a:p>
          <a:p>
            <a:pPr>
              <a:buFontTx/>
              <a:buNone/>
            </a:pPr>
            <a:endParaRPr lang="en-US" dirty="0"/>
          </a:p>
          <a:p>
            <a:endParaRPr 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Declaring objects</a:t>
            </a:r>
          </a:p>
        </p:txBody>
      </p:sp>
      <p:sp>
        <p:nvSpPr>
          <p:cNvPr id="3" name="Content Placeholder 2"/>
          <p:cNvSpPr>
            <a:spLocks noGrp="1"/>
          </p:cNvSpPr>
          <p:nvPr>
            <p:ph sz="quarter" idx="1"/>
          </p:nvPr>
        </p:nvSpPr>
        <p:spPr/>
        <p:txBody>
          <a:bodyPr/>
          <a:lstStyle/>
          <a:p>
            <a:r>
              <a:rPr lang="en-US" dirty="0"/>
              <a:t>When you create a class, you are creating a new data type. You can use this type to declare objects of that type. </a:t>
            </a:r>
          </a:p>
          <a:p>
            <a:r>
              <a:rPr lang="en-US" dirty="0"/>
              <a:t>However, obtaining objects of a class is a two-step process. </a:t>
            </a:r>
          </a:p>
          <a:p>
            <a:r>
              <a:rPr lang="en-US" dirty="0"/>
              <a:t>First, you must declare a variable of the class type. This variable does not define an object.</a:t>
            </a:r>
          </a:p>
          <a:p>
            <a:r>
              <a:rPr lang="en-US" dirty="0"/>
              <a:t> Instead, it is simply a variable that can refer to an object. </a:t>
            </a:r>
          </a:p>
          <a:p>
            <a:r>
              <a:rPr lang="en-US" dirty="0"/>
              <a:t>Second, you must acquire an actual, physical copy of the object and assign it to that variable.</a:t>
            </a:r>
          </a:p>
          <a:p>
            <a:r>
              <a:rPr lang="en-US" dirty="0"/>
              <a:t> You can do this using the new operator. The new operator dynamically allocates (that is, allocates at run time) memory for an object and returns a reference to it. This reference is, more or less, the address in memory of the object allocated by new. </a:t>
            </a:r>
          </a:p>
          <a:p>
            <a:r>
              <a:rPr lang="en-US" dirty="0"/>
              <a:t>Thus, in Java, all class objects must be dynamically allocated.</a:t>
            </a:r>
          </a:p>
          <a:p>
            <a:endParaRPr 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a:xfrm>
            <a:off x="457200" y="1066800"/>
            <a:ext cx="7162800" cy="5407152"/>
          </a:xfrm>
        </p:spPr>
        <p:txBody>
          <a:bodyPr>
            <a:normAutofit/>
          </a:bodyPr>
          <a:lstStyle/>
          <a:p>
            <a:r>
              <a:rPr lang="en-US" b="1" dirty="0"/>
              <a:t>Creation of Object involves two steps –</a:t>
            </a:r>
          </a:p>
          <a:p>
            <a:pPr lvl="1"/>
            <a:r>
              <a:rPr lang="en-US" dirty="0"/>
              <a:t>Declaration</a:t>
            </a:r>
          </a:p>
          <a:p>
            <a:pPr lvl="1"/>
            <a:r>
              <a:rPr lang="en-US" dirty="0"/>
              <a:t>Allocation and Assigning</a:t>
            </a:r>
          </a:p>
          <a:p>
            <a:endParaRPr lang="en-US" dirty="0"/>
          </a:p>
        </p:txBody>
      </p:sp>
      <p:pic>
        <p:nvPicPr>
          <p:cNvPr id="5" name="Picture 4" descr="img12.PNG"/>
          <p:cNvPicPr>
            <a:picLocks noChangeAspect="1"/>
          </p:cNvPicPr>
          <p:nvPr/>
        </p:nvPicPr>
        <p:blipFill>
          <a:blip r:embed="rId2"/>
          <a:stretch>
            <a:fillRect/>
          </a:stretch>
        </p:blipFill>
        <p:spPr>
          <a:xfrm>
            <a:off x="609600" y="2362200"/>
            <a:ext cx="7162800" cy="838200"/>
          </a:xfrm>
          <a:prstGeom prst="rect">
            <a:avLst/>
          </a:prstGeom>
        </p:spPr>
      </p:pic>
      <p:sp>
        <p:nvSpPr>
          <p:cNvPr id="6" name="Rectangle 5"/>
          <p:cNvSpPr/>
          <p:nvPr/>
        </p:nvSpPr>
        <p:spPr>
          <a:xfrm>
            <a:off x="533400" y="3429000"/>
            <a:ext cx="7391400" cy="1200329"/>
          </a:xfrm>
          <a:prstGeom prst="rect">
            <a:avLst/>
          </a:prstGeom>
        </p:spPr>
        <p:txBody>
          <a:bodyPr wrap="square">
            <a:spAutoFit/>
          </a:bodyPr>
          <a:lstStyle/>
          <a:p>
            <a:r>
              <a:rPr lang="en-US" dirty="0"/>
              <a:t>this statement is used to create an object we are going to break down this statement in two separate statements –</a:t>
            </a:r>
          </a:p>
          <a:p>
            <a:r>
              <a:rPr lang="en-US" dirty="0"/>
              <a:t/>
            </a:r>
            <a:br>
              <a:rPr lang="en-US" dirty="0"/>
            </a:br>
            <a:endParaRPr lang="en-US" dirty="0"/>
          </a:p>
        </p:txBody>
      </p:sp>
      <p:pic>
        <p:nvPicPr>
          <p:cNvPr id="7" name="Picture 6" descr="img13.PNG"/>
          <p:cNvPicPr>
            <a:picLocks noChangeAspect="1"/>
          </p:cNvPicPr>
          <p:nvPr/>
        </p:nvPicPr>
        <p:blipFill>
          <a:blip r:embed="rId3"/>
          <a:stretch>
            <a:fillRect/>
          </a:stretch>
        </p:blipFill>
        <p:spPr>
          <a:xfrm>
            <a:off x="457200" y="4191000"/>
            <a:ext cx="8231820" cy="1357375"/>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1 : Declaration of Variable of Type Class</a:t>
            </a:r>
          </a:p>
        </p:txBody>
      </p:sp>
      <p:sp>
        <p:nvSpPr>
          <p:cNvPr id="3" name="Content Placeholder 2"/>
          <p:cNvSpPr>
            <a:spLocks noGrp="1"/>
          </p:cNvSpPr>
          <p:nvPr>
            <p:ph sz="quarter" idx="1"/>
          </p:nvPr>
        </p:nvSpPr>
        <p:spPr/>
        <p:txBody>
          <a:bodyPr/>
          <a:lstStyle/>
          <a:p>
            <a:r>
              <a:rPr lang="en-US" dirty="0"/>
              <a:t>Above Declaration will just </a:t>
            </a:r>
            <a:r>
              <a:rPr lang="en-US" b="1" u="sng" dirty="0"/>
              <a:t>declare a variable of class type</a:t>
            </a:r>
            <a:r>
              <a:rPr lang="en-US" dirty="0"/>
              <a:t>.</a:t>
            </a:r>
          </a:p>
          <a:p>
            <a:r>
              <a:rPr lang="en-US" dirty="0"/>
              <a:t>Declared Variable is able to </a:t>
            </a:r>
            <a:r>
              <a:rPr lang="en-US" b="1" u="sng" dirty="0"/>
              <a:t>store the reference to an object of Rectangle Type</a:t>
            </a:r>
            <a:r>
              <a:rPr lang="en-US" dirty="0"/>
              <a:t>.</a:t>
            </a:r>
          </a:p>
          <a:p>
            <a:r>
              <a:rPr lang="en-US" dirty="0"/>
              <a:t>As we have </a:t>
            </a:r>
            <a:r>
              <a:rPr lang="en-US" b="1" u="sng" dirty="0"/>
              <a:t>not created any object of class Rectangle</a:t>
            </a:r>
            <a:r>
              <a:rPr lang="en-US" dirty="0"/>
              <a:t> and we </a:t>
            </a:r>
            <a:r>
              <a:rPr lang="en-US" b="1" u="sng" dirty="0"/>
              <a:t>haven’t assigned any reference to myrect1</a:t>
            </a:r>
            <a:r>
              <a:rPr lang="en-US" dirty="0"/>
              <a:t> , it will be </a:t>
            </a:r>
            <a:r>
              <a:rPr lang="en-US" b="1" u="sng" dirty="0"/>
              <a:t>initialized with null</a:t>
            </a:r>
            <a:r>
              <a:rPr lang="en-US" dirty="0"/>
              <a:t>.</a:t>
            </a:r>
          </a:p>
          <a:p>
            <a:endParaRPr lang="en-US" dirty="0"/>
          </a:p>
        </p:txBody>
      </p:sp>
      <p:pic>
        <p:nvPicPr>
          <p:cNvPr id="4" name="Picture 3" descr="img14.png"/>
          <p:cNvPicPr>
            <a:picLocks noChangeAspect="1"/>
          </p:cNvPicPr>
          <p:nvPr/>
        </p:nvPicPr>
        <p:blipFill>
          <a:blip r:embed="rId2"/>
          <a:stretch>
            <a:fillRect/>
          </a:stretch>
        </p:blipFill>
        <p:spPr>
          <a:xfrm>
            <a:off x="1143000" y="3886200"/>
            <a:ext cx="6000750" cy="1657350"/>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2 : Allocation and Assigning Object to variable of class Type</a:t>
            </a:r>
          </a:p>
        </p:txBody>
      </p:sp>
      <p:pic>
        <p:nvPicPr>
          <p:cNvPr id="4" name="Content Placeholder 3" descr="img15.png"/>
          <p:cNvPicPr>
            <a:picLocks noGrp="1" noChangeAspect="1"/>
          </p:cNvPicPr>
          <p:nvPr>
            <p:ph sz="quarter" idx="1"/>
          </p:nvPr>
        </p:nvPicPr>
        <p:blipFill>
          <a:blip r:embed="rId2"/>
          <a:stretch>
            <a:fillRect/>
          </a:stretch>
        </p:blipFill>
        <p:spPr>
          <a:xfrm>
            <a:off x="1066800" y="1066800"/>
            <a:ext cx="5838825" cy="3228975"/>
          </a:xfrm>
        </p:spPr>
      </p:pic>
      <p:sp>
        <p:nvSpPr>
          <p:cNvPr id="5" name="Rectangle 4"/>
          <p:cNvSpPr/>
          <p:nvPr/>
        </p:nvSpPr>
        <p:spPr>
          <a:xfrm>
            <a:off x="762000" y="4114800"/>
            <a:ext cx="7162800" cy="1754326"/>
          </a:xfrm>
          <a:prstGeom prst="rect">
            <a:avLst/>
          </a:prstGeom>
        </p:spPr>
        <p:txBody>
          <a:bodyPr wrap="square">
            <a:spAutoFit/>
          </a:bodyPr>
          <a:lstStyle/>
          <a:p>
            <a:pPr>
              <a:buFont typeface="Arial" pitchFamily="34" charset="0"/>
              <a:buChar char="•"/>
            </a:pPr>
            <a:r>
              <a:rPr lang="en-US" dirty="0"/>
              <a:t>Above Statement will </a:t>
            </a:r>
            <a:r>
              <a:rPr lang="en-US" b="1" u="sng" dirty="0"/>
              <a:t>create physical copy of an object</a:t>
            </a:r>
            <a:r>
              <a:rPr lang="en-US" dirty="0"/>
              <a:t>.</a:t>
            </a:r>
          </a:p>
          <a:p>
            <a:pPr>
              <a:buFont typeface="Arial" pitchFamily="34" charset="0"/>
              <a:buChar char="•"/>
            </a:pPr>
            <a:r>
              <a:rPr lang="en-US" dirty="0"/>
              <a:t>This </a:t>
            </a:r>
            <a:r>
              <a:rPr lang="en-US" b="1" u="sng" dirty="0"/>
              <a:t>Physical Copy is then assigned to an variable of Type Class</a:t>
            </a:r>
            <a:r>
              <a:rPr lang="en-US" dirty="0"/>
              <a:t> </a:t>
            </a:r>
            <a:r>
              <a:rPr lang="en-US" dirty="0" err="1"/>
              <a:t>i.e</a:t>
            </a:r>
            <a:r>
              <a:rPr lang="en-US" dirty="0"/>
              <a:t> myrect1.</a:t>
            </a:r>
          </a:p>
          <a:p>
            <a:pPr>
              <a:buFont typeface="Arial" pitchFamily="34" charset="0"/>
              <a:buChar char="•"/>
            </a:pPr>
            <a:r>
              <a:rPr lang="en-US" b="1" u="sng" dirty="0"/>
              <a:t>Note :</a:t>
            </a:r>
            <a:r>
              <a:rPr lang="en-US" dirty="0"/>
              <a:t> myrect1 holds an instance of an object not actual object. </a:t>
            </a:r>
            <a:r>
              <a:rPr lang="en-US" b="1" u="sng" dirty="0"/>
              <a:t>Actual Object is created elsewhere and instance is assigned to myrect1</a:t>
            </a:r>
            <a:r>
              <a:rPr lang="en-US" dirty="0"/>
              <a:t>.</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 an example for class &amp; Object</a:t>
            </a:r>
          </a:p>
        </p:txBody>
      </p:sp>
      <p:sp>
        <p:nvSpPr>
          <p:cNvPr id="3" name="Content Placeholder 2"/>
          <p:cNvSpPr>
            <a:spLocks noGrp="1"/>
          </p:cNvSpPr>
          <p:nvPr>
            <p:ph sz="quarter" idx="1"/>
          </p:nvPr>
        </p:nvSpPr>
        <p:spPr/>
        <p:txBody>
          <a:bodyPr/>
          <a:lstStyle/>
          <a:p>
            <a:pPr lvl="1">
              <a:lnSpc>
                <a:spcPct val="80000"/>
              </a:lnSpc>
              <a:buNone/>
              <a:defRPr/>
            </a:pPr>
            <a:r>
              <a:rPr lang="en-US" dirty="0"/>
              <a:t>class Box {</a:t>
            </a:r>
          </a:p>
          <a:p>
            <a:pPr lvl="1">
              <a:lnSpc>
                <a:spcPct val="80000"/>
              </a:lnSpc>
              <a:buNone/>
              <a:defRPr/>
            </a:pPr>
            <a:r>
              <a:rPr lang="en-US" dirty="0"/>
              <a:t>double width;</a:t>
            </a:r>
          </a:p>
          <a:p>
            <a:pPr lvl="1">
              <a:lnSpc>
                <a:spcPct val="80000"/>
              </a:lnSpc>
              <a:buNone/>
              <a:defRPr/>
            </a:pPr>
            <a:r>
              <a:rPr lang="en-US" dirty="0"/>
              <a:t>double height;</a:t>
            </a:r>
          </a:p>
          <a:p>
            <a:pPr lvl="1">
              <a:lnSpc>
                <a:spcPct val="80000"/>
              </a:lnSpc>
              <a:buNone/>
              <a:defRPr/>
            </a:pPr>
            <a:r>
              <a:rPr lang="en-US" dirty="0"/>
              <a:t>double depth;</a:t>
            </a:r>
          </a:p>
          <a:p>
            <a:pPr lvl="1">
              <a:lnSpc>
                <a:spcPct val="80000"/>
              </a:lnSpc>
              <a:buNone/>
              <a:defRPr/>
            </a:pPr>
            <a:r>
              <a:rPr lang="en-US" dirty="0"/>
              <a:t>}</a:t>
            </a:r>
          </a:p>
          <a:p>
            <a:pPr lvl="1">
              <a:lnSpc>
                <a:spcPct val="80000"/>
              </a:lnSpc>
              <a:buNone/>
              <a:defRPr/>
            </a:pPr>
            <a:r>
              <a:rPr lang="en-US" dirty="0"/>
              <a:t>// This class declares an object of type Box.</a:t>
            </a:r>
          </a:p>
          <a:p>
            <a:pPr lvl="1">
              <a:lnSpc>
                <a:spcPct val="80000"/>
              </a:lnSpc>
              <a:buNone/>
              <a:defRPr/>
            </a:pPr>
            <a:r>
              <a:rPr lang="en-US" dirty="0"/>
              <a:t>class </a:t>
            </a:r>
            <a:r>
              <a:rPr lang="en-US" dirty="0" err="1"/>
              <a:t>BoxDemo</a:t>
            </a:r>
            <a:r>
              <a:rPr lang="en-US" dirty="0"/>
              <a:t> {</a:t>
            </a:r>
          </a:p>
          <a:p>
            <a:pPr lvl="1">
              <a:lnSpc>
                <a:spcPct val="80000"/>
              </a:lnSpc>
              <a:buNone/>
              <a:defRPr/>
            </a:pPr>
            <a:r>
              <a:rPr lang="en-US" dirty="0"/>
              <a:t>public static void main(String </a:t>
            </a:r>
            <a:r>
              <a:rPr lang="en-US" dirty="0" err="1"/>
              <a:t>args</a:t>
            </a:r>
            <a:r>
              <a:rPr lang="en-US" dirty="0"/>
              <a:t>[]) {</a:t>
            </a:r>
          </a:p>
          <a:p>
            <a:pPr lvl="1">
              <a:lnSpc>
                <a:spcPct val="80000"/>
              </a:lnSpc>
              <a:buNone/>
              <a:defRPr/>
            </a:pPr>
            <a:r>
              <a:rPr lang="en-US" dirty="0"/>
              <a:t>Box </a:t>
            </a:r>
            <a:r>
              <a:rPr lang="en-US" dirty="0" err="1"/>
              <a:t>mybox</a:t>
            </a:r>
            <a:r>
              <a:rPr lang="en-US" dirty="0"/>
              <a:t> = new Box();</a:t>
            </a:r>
          </a:p>
          <a:p>
            <a:pPr lvl="1">
              <a:lnSpc>
                <a:spcPct val="80000"/>
              </a:lnSpc>
              <a:buNone/>
              <a:defRPr/>
            </a:pPr>
            <a:r>
              <a:rPr lang="en-US" dirty="0"/>
              <a:t>double </a:t>
            </a:r>
            <a:r>
              <a:rPr lang="en-US" dirty="0" err="1"/>
              <a:t>vol</a:t>
            </a:r>
            <a:r>
              <a:rPr lang="en-US" dirty="0"/>
              <a:t>;</a:t>
            </a:r>
          </a:p>
          <a:p>
            <a:pPr lvl="1">
              <a:lnSpc>
                <a:spcPct val="80000"/>
              </a:lnSpc>
              <a:buNone/>
              <a:defRPr/>
            </a:pPr>
            <a:r>
              <a:rPr lang="en-US" dirty="0"/>
              <a:t>// assign values to </a:t>
            </a:r>
            <a:r>
              <a:rPr lang="en-US" dirty="0" err="1"/>
              <a:t>mybox's</a:t>
            </a:r>
            <a:r>
              <a:rPr lang="en-US" dirty="0"/>
              <a:t> instance variables</a:t>
            </a:r>
          </a:p>
          <a:p>
            <a:pPr lvl="1">
              <a:lnSpc>
                <a:spcPct val="80000"/>
              </a:lnSpc>
              <a:buNone/>
              <a:defRPr/>
            </a:pPr>
            <a:r>
              <a:rPr lang="en-US" dirty="0" err="1"/>
              <a:t>mybox.width</a:t>
            </a:r>
            <a:r>
              <a:rPr lang="en-US" dirty="0"/>
              <a:t> = 10;</a:t>
            </a:r>
          </a:p>
          <a:p>
            <a:pPr lvl="1">
              <a:lnSpc>
                <a:spcPct val="80000"/>
              </a:lnSpc>
              <a:buNone/>
              <a:defRPr/>
            </a:pPr>
            <a:r>
              <a:rPr lang="en-US" dirty="0" err="1"/>
              <a:t>mybox.height</a:t>
            </a:r>
            <a:r>
              <a:rPr lang="en-US" dirty="0"/>
              <a:t> = 20;</a:t>
            </a:r>
          </a:p>
          <a:p>
            <a:pPr lvl="1">
              <a:lnSpc>
                <a:spcPct val="80000"/>
              </a:lnSpc>
              <a:buNone/>
              <a:defRPr/>
            </a:pPr>
            <a:r>
              <a:rPr lang="en-US" dirty="0" err="1"/>
              <a:t>mybox.depth</a:t>
            </a:r>
            <a:r>
              <a:rPr lang="en-US" dirty="0"/>
              <a:t> = 15;</a:t>
            </a:r>
          </a:p>
          <a:p>
            <a:pPr lvl="1">
              <a:lnSpc>
                <a:spcPct val="80000"/>
              </a:lnSpc>
              <a:buNone/>
              <a:defRPr/>
            </a:pPr>
            <a:r>
              <a:rPr lang="en-US" dirty="0"/>
              <a:t>// compute volume of box</a:t>
            </a:r>
          </a:p>
          <a:p>
            <a:pPr lvl="1">
              <a:lnSpc>
                <a:spcPct val="80000"/>
              </a:lnSpc>
              <a:buNone/>
              <a:defRPr/>
            </a:pPr>
            <a:r>
              <a:rPr lang="en-US" dirty="0" err="1"/>
              <a:t>vol</a:t>
            </a:r>
            <a:r>
              <a:rPr lang="en-US" dirty="0"/>
              <a:t> = </a:t>
            </a:r>
            <a:r>
              <a:rPr lang="en-US" dirty="0" err="1"/>
              <a:t>mybox.width</a:t>
            </a:r>
            <a:r>
              <a:rPr lang="en-US" dirty="0"/>
              <a:t> * </a:t>
            </a:r>
            <a:r>
              <a:rPr lang="en-US" dirty="0" err="1"/>
              <a:t>mybox.height</a:t>
            </a:r>
            <a:r>
              <a:rPr lang="en-US" dirty="0"/>
              <a:t> * </a:t>
            </a:r>
            <a:r>
              <a:rPr lang="en-US" dirty="0" err="1"/>
              <a:t>mybox.depth</a:t>
            </a:r>
            <a:r>
              <a:rPr lang="en-US" dirty="0"/>
              <a:t>;</a:t>
            </a:r>
          </a:p>
          <a:p>
            <a:pPr lvl="1">
              <a:lnSpc>
                <a:spcPct val="80000"/>
              </a:lnSpc>
              <a:buNone/>
              <a:defRPr/>
            </a:pPr>
            <a:r>
              <a:rPr lang="en-US" dirty="0" err="1"/>
              <a:t>System.out.println</a:t>
            </a:r>
            <a:r>
              <a:rPr lang="en-US" dirty="0"/>
              <a:t>("Volume is " + </a:t>
            </a:r>
            <a:r>
              <a:rPr lang="en-US" dirty="0" err="1"/>
              <a:t>vol</a:t>
            </a:r>
            <a:r>
              <a:rPr lang="en-US" dirty="0"/>
              <a:t>);</a:t>
            </a:r>
          </a:p>
          <a:p>
            <a:pPr lvl="1">
              <a:lnSpc>
                <a:spcPct val="80000"/>
              </a:lnSpc>
              <a:buNone/>
              <a:defRPr/>
            </a:pPr>
            <a:r>
              <a:rPr lang="en-US" dirty="0"/>
              <a:t>}</a:t>
            </a:r>
          </a:p>
          <a:p>
            <a:pPr lvl="1">
              <a:lnSpc>
                <a:spcPct val="80000"/>
              </a:lnSpc>
              <a:buNone/>
              <a:defRPr/>
            </a:pPr>
            <a:r>
              <a:rPr lang="en-US" dirty="0"/>
              <a:t>}</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dirty="0"/>
              <a:t>JVMs are available for many hardware and software platforms. JVM, JRE, and JDK are platform dependent because the configuration of each operating system is different from each other. </a:t>
            </a:r>
          </a:p>
          <a:p>
            <a:r>
              <a:rPr lang="en-US" dirty="0"/>
              <a:t>However, Java is platform independent.</a:t>
            </a:r>
          </a:p>
          <a:p>
            <a:r>
              <a:rPr lang="en-US" dirty="0"/>
              <a:t>The JVM performs the following main tasks:</a:t>
            </a:r>
          </a:p>
          <a:p>
            <a:pPr lvl="1"/>
            <a:r>
              <a:rPr lang="en-US" dirty="0"/>
              <a:t>Loads code</a:t>
            </a:r>
          </a:p>
          <a:p>
            <a:pPr lvl="1"/>
            <a:r>
              <a:rPr lang="en-US" dirty="0"/>
              <a:t>Verifies code</a:t>
            </a:r>
          </a:p>
          <a:p>
            <a:pPr lvl="1"/>
            <a:r>
              <a:rPr lang="en-US" dirty="0"/>
              <a:t>Executes code</a:t>
            </a:r>
          </a:p>
          <a:p>
            <a:pPr lvl="1"/>
            <a:r>
              <a:rPr lang="en-US" dirty="0"/>
              <a:t>Provides runtime environment</a:t>
            </a:r>
          </a:p>
          <a:p>
            <a:endParaRPr 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dirty="0"/>
              <a:t>Box </a:t>
            </a:r>
            <a:r>
              <a:rPr lang="en-US" dirty="0" err="1"/>
              <a:t>mybox</a:t>
            </a:r>
            <a:r>
              <a:rPr lang="en-US" dirty="0"/>
              <a:t> = new Box();</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l="43124" t="64322" r="20254" b="24302"/>
          <a:stretch>
            <a:fillRect/>
          </a:stretch>
        </p:blipFill>
        <p:spPr bwMode="auto">
          <a:xfrm>
            <a:off x="533400" y="1600200"/>
            <a:ext cx="6705600" cy="3733800"/>
          </a:xfrm>
          <a:prstGeom prst="rect">
            <a:avLst/>
          </a:prstGeom>
          <a:solidFill>
            <a:srgbClr val="FFFFFF"/>
          </a:solid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a:xfrm>
            <a:off x="457200" y="1066800"/>
            <a:ext cx="4495800" cy="5407152"/>
          </a:xfrm>
        </p:spPr>
        <p:txBody>
          <a:bodyPr/>
          <a:lstStyle/>
          <a:p>
            <a:pPr lvl="0"/>
            <a:r>
              <a:rPr lang="en-US" b="1" dirty="0"/>
              <a:t>Assigning object reference variables</a:t>
            </a:r>
            <a:endParaRPr lang="en-US" dirty="0"/>
          </a:p>
          <a:p>
            <a:pPr lvl="1">
              <a:buNone/>
            </a:pPr>
            <a:r>
              <a:rPr lang="en-US" dirty="0"/>
              <a:t>Box b1 = new Box();</a:t>
            </a:r>
          </a:p>
          <a:p>
            <a:pPr lvl="1">
              <a:buNone/>
            </a:pPr>
            <a:r>
              <a:rPr lang="en-US" dirty="0"/>
              <a:t>Box b2 = b1;</a:t>
            </a:r>
          </a:p>
          <a:p>
            <a:r>
              <a:rPr lang="en-US" dirty="0"/>
              <a:t>After this fragment executes, </a:t>
            </a:r>
            <a:r>
              <a:rPr lang="en-US" b="1" dirty="0"/>
              <a:t>b1 </a:t>
            </a:r>
            <a:r>
              <a:rPr lang="en-US" dirty="0"/>
              <a:t>and </a:t>
            </a:r>
            <a:r>
              <a:rPr lang="en-US" b="1" dirty="0"/>
              <a:t>b2 </a:t>
            </a:r>
            <a:r>
              <a:rPr lang="en-US" dirty="0"/>
              <a:t>will both refer to the </a:t>
            </a:r>
            <a:r>
              <a:rPr lang="en-US" i="1" dirty="0"/>
              <a:t>same </a:t>
            </a:r>
            <a:r>
              <a:rPr lang="en-US" dirty="0"/>
              <a:t>object. The assignment of </a:t>
            </a:r>
            <a:r>
              <a:rPr lang="en-US" b="1" dirty="0"/>
              <a:t>b1 </a:t>
            </a:r>
            <a:r>
              <a:rPr lang="en-US" dirty="0"/>
              <a:t>to </a:t>
            </a:r>
            <a:r>
              <a:rPr lang="en-US" b="1" dirty="0"/>
              <a:t>b2 </a:t>
            </a:r>
            <a:r>
              <a:rPr lang="en-US" dirty="0"/>
              <a:t>did not allocate any memory or copy any part of the original object. It simply makes </a:t>
            </a:r>
            <a:r>
              <a:rPr lang="en-US" b="1" dirty="0"/>
              <a:t>b2 </a:t>
            </a:r>
            <a:r>
              <a:rPr lang="en-US" dirty="0"/>
              <a:t>refer to the same object as does </a:t>
            </a:r>
            <a:r>
              <a:rPr lang="en-US" b="1" dirty="0"/>
              <a:t>b1</a:t>
            </a:r>
            <a:r>
              <a:rPr lang="en-US" dirty="0"/>
              <a:t>. Thus, any changes made to the object through </a:t>
            </a:r>
            <a:r>
              <a:rPr lang="en-US" b="1" dirty="0"/>
              <a:t>b2 </a:t>
            </a:r>
            <a:r>
              <a:rPr lang="en-US" dirty="0"/>
              <a:t>will affect the object to which </a:t>
            </a:r>
            <a:r>
              <a:rPr lang="en-US" b="1" dirty="0"/>
              <a:t>b1 </a:t>
            </a:r>
            <a:r>
              <a:rPr lang="en-US" dirty="0"/>
              <a:t>is referring, since they are the same object.</a:t>
            </a:r>
          </a:p>
          <a:p>
            <a:r>
              <a:rPr lang="en-US" dirty="0"/>
              <a:t>This situation is depicted here:</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l="43483" t="65469" r="25514" b="21953"/>
          <a:stretch>
            <a:fillRect/>
          </a:stretch>
        </p:blipFill>
        <p:spPr bwMode="auto">
          <a:xfrm>
            <a:off x="4953000" y="1219200"/>
            <a:ext cx="3733800" cy="4495800"/>
          </a:xfrm>
          <a:prstGeom prst="rect">
            <a:avLst/>
          </a:prstGeom>
          <a:solidFill>
            <a:srgbClr val="FFFFFF"/>
          </a:solid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method to a class</a:t>
            </a:r>
          </a:p>
        </p:txBody>
      </p:sp>
      <p:sp>
        <p:nvSpPr>
          <p:cNvPr id="3" name="Content Placeholder 2"/>
          <p:cNvSpPr>
            <a:spLocks noGrp="1"/>
          </p:cNvSpPr>
          <p:nvPr>
            <p:ph sz="quarter" idx="1"/>
          </p:nvPr>
        </p:nvSpPr>
        <p:spPr>
          <a:xfrm>
            <a:off x="457200" y="990600"/>
            <a:ext cx="7467600" cy="5483352"/>
          </a:xfrm>
        </p:spPr>
        <p:txBody>
          <a:bodyPr>
            <a:normAutofit fontScale="70000" lnSpcReduction="20000"/>
          </a:bodyPr>
          <a:lstStyle/>
          <a:p>
            <a:pPr>
              <a:lnSpc>
                <a:spcPct val="80000"/>
              </a:lnSpc>
              <a:buNone/>
              <a:defRPr/>
            </a:pPr>
            <a:r>
              <a:rPr lang="en-US" dirty="0"/>
              <a:t>class Box {</a:t>
            </a:r>
          </a:p>
          <a:p>
            <a:pPr>
              <a:lnSpc>
                <a:spcPct val="80000"/>
              </a:lnSpc>
              <a:buNone/>
              <a:defRPr/>
            </a:pPr>
            <a:r>
              <a:rPr lang="en-US" dirty="0"/>
              <a:t>double width;</a:t>
            </a:r>
          </a:p>
          <a:p>
            <a:pPr>
              <a:lnSpc>
                <a:spcPct val="80000"/>
              </a:lnSpc>
              <a:buNone/>
              <a:defRPr/>
            </a:pPr>
            <a:r>
              <a:rPr lang="en-US" dirty="0"/>
              <a:t>double height;</a:t>
            </a:r>
          </a:p>
          <a:p>
            <a:pPr>
              <a:lnSpc>
                <a:spcPct val="80000"/>
              </a:lnSpc>
              <a:buNone/>
              <a:defRPr/>
            </a:pPr>
            <a:r>
              <a:rPr lang="en-US" dirty="0"/>
              <a:t>double depth;</a:t>
            </a:r>
          </a:p>
          <a:p>
            <a:pPr>
              <a:lnSpc>
                <a:spcPct val="80000"/>
              </a:lnSpc>
              <a:buNone/>
              <a:defRPr/>
            </a:pPr>
            <a:r>
              <a:rPr lang="en-US" dirty="0"/>
              <a:t>// display volume of a box</a:t>
            </a:r>
          </a:p>
          <a:p>
            <a:pPr>
              <a:lnSpc>
                <a:spcPct val="80000"/>
              </a:lnSpc>
              <a:buNone/>
              <a:defRPr/>
            </a:pPr>
            <a:r>
              <a:rPr lang="en-US" dirty="0"/>
              <a:t>void volume() {</a:t>
            </a:r>
          </a:p>
          <a:p>
            <a:pPr>
              <a:lnSpc>
                <a:spcPct val="80000"/>
              </a:lnSpc>
              <a:buNone/>
              <a:defRPr/>
            </a:pPr>
            <a:r>
              <a:rPr lang="en-US" dirty="0" err="1"/>
              <a:t>System.out.print</a:t>
            </a:r>
            <a:r>
              <a:rPr lang="en-US" dirty="0"/>
              <a:t>("Volume is ");</a:t>
            </a:r>
          </a:p>
          <a:p>
            <a:pPr>
              <a:lnSpc>
                <a:spcPct val="80000"/>
              </a:lnSpc>
              <a:buNone/>
              <a:defRPr/>
            </a:pPr>
            <a:r>
              <a:rPr lang="en-US" dirty="0" err="1"/>
              <a:t>System.out.println</a:t>
            </a:r>
            <a:r>
              <a:rPr lang="en-US" dirty="0"/>
              <a:t>(width * height * depth);</a:t>
            </a:r>
          </a:p>
          <a:p>
            <a:pPr>
              <a:lnSpc>
                <a:spcPct val="80000"/>
              </a:lnSpc>
              <a:buNone/>
              <a:defRPr/>
            </a:pPr>
            <a:r>
              <a:rPr lang="en-US" dirty="0"/>
              <a:t>} }</a:t>
            </a:r>
          </a:p>
          <a:p>
            <a:pPr>
              <a:lnSpc>
                <a:spcPct val="80000"/>
              </a:lnSpc>
              <a:buNone/>
              <a:defRPr/>
            </a:pPr>
            <a:r>
              <a:rPr lang="en-US" dirty="0"/>
              <a:t>class BoxDemo3 {</a:t>
            </a:r>
          </a:p>
          <a:p>
            <a:pPr>
              <a:lnSpc>
                <a:spcPct val="80000"/>
              </a:lnSpc>
              <a:buNone/>
              <a:defRPr/>
            </a:pPr>
            <a:r>
              <a:rPr lang="en-US" dirty="0"/>
              <a:t>public static void main(String </a:t>
            </a:r>
            <a:r>
              <a:rPr lang="en-US" dirty="0" err="1"/>
              <a:t>args</a:t>
            </a:r>
            <a:r>
              <a:rPr lang="en-US" dirty="0"/>
              <a:t>[]) {</a:t>
            </a:r>
          </a:p>
          <a:p>
            <a:pPr>
              <a:lnSpc>
                <a:spcPct val="80000"/>
              </a:lnSpc>
              <a:buNone/>
              <a:defRPr/>
            </a:pPr>
            <a:r>
              <a:rPr lang="en-US" dirty="0"/>
              <a:t>Box mybox1 = new Box();</a:t>
            </a:r>
          </a:p>
          <a:p>
            <a:pPr>
              <a:lnSpc>
                <a:spcPct val="80000"/>
              </a:lnSpc>
              <a:buNone/>
              <a:defRPr/>
            </a:pPr>
            <a:r>
              <a:rPr lang="en-US" dirty="0"/>
              <a:t>Box mybox2 = new Box();</a:t>
            </a:r>
          </a:p>
          <a:p>
            <a:pPr>
              <a:lnSpc>
                <a:spcPct val="80000"/>
              </a:lnSpc>
              <a:buNone/>
              <a:defRPr/>
            </a:pPr>
            <a:r>
              <a:rPr lang="en-US" dirty="0"/>
              <a:t>// assign values to mybox1's instance variables</a:t>
            </a:r>
          </a:p>
          <a:p>
            <a:pPr>
              <a:lnSpc>
                <a:spcPct val="80000"/>
              </a:lnSpc>
              <a:buNone/>
              <a:defRPr/>
            </a:pPr>
            <a:r>
              <a:rPr lang="en-US" dirty="0"/>
              <a:t>mybox1.width = 10;</a:t>
            </a:r>
          </a:p>
          <a:p>
            <a:pPr>
              <a:lnSpc>
                <a:spcPct val="80000"/>
              </a:lnSpc>
              <a:buNone/>
              <a:defRPr/>
            </a:pPr>
            <a:r>
              <a:rPr lang="en-US" dirty="0"/>
              <a:t>mybox1.height = 20;</a:t>
            </a:r>
          </a:p>
          <a:p>
            <a:pPr>
              <a:lnSpc>
                <a:spcPct val="80000"/>
              </a:lnSpc>
              <a:buNone/>
              <a:defRPr/>
            </a:pPr>
            <a:r>
              <a:rPr lang="en-US" dirty="0"/>
              <a:t>mybox1.depth = 15;</a:t>
            </a:r>
          </a:p>
          <a:p>
            <a:pPr>
              <a:lnSpc>
                <a:spcPct val="80000"/>
              </a:lnSpc>
              <a:buNone/>
              <a:defRPr/>
            </a:pPr>
            <a:r>
              <a:rPr lang="en-US" dirty="0"/>
              <a:t>/* assign different values to mybox2's instance variables */</a:t>
            </a:r>
          </a:p>
          <a:p>
            <a:pPr>
              <a:lnSpc>
                <a:spcPct val="80000"/>
              </a:lnSpc>
              <a:buNone/>
              <a:defRPr/>
            </a:pPr>
            <a:r>
              <a:rPr lang="en-US" dirty="0"/>
              <a:t>mybox2.width = 3;</a:t>
            </a:r>
          </a:p>
          <a:p>
            <a:pPr>
              <a:lnSpc>
                <a:spcPct val="80000"/>
              </a:lnSpc>
              <a:buNone/>
              <a:defRPr/>
            </a:pPr>
            <a:r>
              <a:rPr lang="en-US" dirty="0"/>
              <a:t>mybox2.height = 6;</a:t>
            </a:r>
          </a:p>
          <a:p>
            <a:pPr>
              <a:lnSpc>
                <a:spcPct val="80000"/>
              </a:lnSpc>
              <a:buNone/>
              <a:defRPr/>
            </a:pPr>
            <a:r>
              <a:rPr lang="en-US" dirty="0"/>
              <a:t>mybox2.depth = 9;</a:t>
            </a:r>
          </a:p>
          <a:p>
            <a:pPr>
              <a:lnSpc>
                <a:spcPct val="80000"/>
              </a:lnSpc>
              <a:buNone/>
              <a:defRPr/>
            </a:pPr>
            <a:r>
              <a:rPr lang="en-US" dirty="0"/>
              <a:t>// display volume of first box</a:t>
            </a:r>
          </a:p>
          <a:p>
            <a:pPr>
              <a:lnSpc>
                <a:spcPct val="80000"/>
              </a:lnSpc>
              <a:buNone/>
              <a:defRPr/>
            </a:pPr>
            <a:r>
              <a:rPr lang="en-US" dirty="0"/>
              <a:t>mybox1.volume();</a:t>
            </a:r>
          </a:p>
          <a:p>
            <a:pPr>
              <a:lnSpc>
                <a:spcPct val="80000"/>
              </a:lnSpc>
              <a:buNone/>
              <a:defRPr/>
            </a:pPr>
            <a:r>
              <a:rPr lang="en-US" dirty="0"/>
              <a:t>// display volume of second box</a:t>
            </a:r>
          </a:p>
          <a:p>
            <a:pPr>
              <a:lnSpc>
                <a:spcPct val="80000"/>
              </a:lnSpc>
              <a:buNone/>
              <a:defRPr/>
            </a:pPr>
            <a:r>
              <a:rPr lang="en-US" dirty="0"/>
              <a:t>mybox2.volume();</a:t>
            </a:r>
          </a:p>
          <a:p>
            <a:pPr>
              <a:lnSpc>
                <a:spcPct val="80000"/>
              </a:lnSpc>
              <a:buNone/>
              <a:defRPr/>
            </a:pPr>
            <a:r>
              <a:rPr lang="en-US" dirty="0"/>
              <a:t>} }</a:t>
            </a:r>
          </a:p>
          <a:p>
            <a:endParaRPr 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explaination</a:t>
            </a:r>
            <a:endParaRPr lang="en-US" dirty="0"/>
          </a:p>
        </p:txBody>
      </p:sp>
      <p:sp>
        <p:nvSpPr>
          <p:cNvPr id="3" name="Content Placeholder 2"/>
          <p:cNvSpPr>
            <a:spLocks noGrp="1"/>
          </p:cNvSpPr>
          <p:nvPr>
            <p:ph sz="quarter" idx="1"/>
          </p:nvPr>
        </p:nvSpPr>
        <p:spPr/>
        <p:txBody>
          <a:bodyPr>
            <a:normAutofit fontScale="92500"/>
          </a:bodyPr>
          <a:lstStyle/>
          <a:p>
            <a:r>
              <a:rPr lang="en-US" dirty="0"/>
              <a:t>This program generates the following output, which is the same as the previous version.</a:t>
            </a:r>
          </a:p>
          <a:p>
            <a:pPr lvl="4">
              <a:buNone/>
            </a:pPr>
            <a:r>
              <a:rPr lang="en-US" sz="1900" dirty="0"/>
              <a:t>Volume is 3000.0</a:t>
            </a:r>
          </a:p>
          <a:p>
            <a:pPr lvl="4">
              <a:buNone/>
            </a:pPr>
            <a:r>
              <a:rPr lang="en-US" sz="1900" dirty="0"/>
              <a:t>Volume is 162.0</a:t>
            </a:r>
          </a:p>
          <a:p>
            <a:r>
              <a:rPr lang="en-US" dirty="0"/>
              <a:t>The first line here invokes the </a:t>
            </a:r>
            <a:r>
              <a:rPr lang="en-US" b="1" dirty="0"/>
              <a:t>volume( ) </a:t>
            </a:r>
            <a:r>
              <a:rPr lang="en-US" dirty="0"/>
              <a:t>method on </a:t>
            </a:r>
            <a:r>
              <a:rPr lang="en-US" b="1" dirty="0"/>
              <a:t>mybox1</a:t>
            </a:r>
            <a:r>
              <a:rPr lang="en-US" dirty="0"/>
              <a:t>. That is, it calls </a:t>
            </a:r>
            <a:r>
              <a:rPr lang="en-US" b="1" dirty="0"/>
              <a:t>volume( ) </a:t>
            </a:r>
            <a:r>
              <a:rPr lang="en-US" dirty="0"/>
              <a:t>relative to the </a:t>
            </a:r>
            <a:r>
              <a:rPr lang="en-US" b="1" dirty="0"/>
              <a:t>mybox1 </a:t>
            </a:r>
            <a:r>
              <a:rPr lang="en-US" dirty="0"/>
              <a:t>object, using the object’s name followed by the dot operator.</a:t>
            </a:r>
          </a:p>
          <a:p>
            <a:r>
              <a:rPr lang="en-US" dirty="0"/>
              <a:t>Thus, the call to </a:t>
            </a:r>
            <a:r>
              <a:rPr lang="en-US" b="1" dirty="0"/>
              <a:t>mybox1.volume( ) </a:t>
            </a:r>
            <a:r>
              <a:rPr lang="en-US" dirty="0"/>
              <a:t>displays the volume of the box defined by </a:t>
            </a:r>
            <a:r>
              <a:rPr lang="en-US" b="1" dirty="0"/>
              <a:t>mybox1</a:t>
            </a:r>
            <a:r>
              <a:rPr lang="en-US" dirty="0"/>
              <a:t>,and the call to </a:t>
            </a:r>
            <a:r>
              <a:rPr lang="en-US" b="1" dirty="0"/>
              <a:t>mybox2.volume( ) </a:t>
            </a:r>
            <a:r>
              <a:rPr lang="en-US" dirty="0"/>
              <a:t>displays the volume of the box defined by </a:t>
            </a:r>
            <a:r>
              <a:rPr lang="en-US" b="1" dirty="0"/>
              <a:t>mybox2</a:t>
            </a:r>
            <a:r>
              <a:rPr lang="en-US" dirty="0"/>
              <a:t>.</a:t>
            </a:r>
          </a:p>
          <a:p>
            <a:r>
              <a:rPr lang="en-US" dirty="0"/>
              <a:t>The first line here invokes the </a:t>
            </a:r>
            <a:r>
              <a:rPr lang="en-US" b="1" dirty="0"/>
              <a:t>volume( ) </a:t>
            </a:r>
            <a:r>
              <a:rPr lang="en-US" dirty="0"/>
              <a:t>method on </a:t>
            </a:r>
            <a:r>
              <a:rPr lang="en-US" b="1" dirty="0"/>
              <a:t>mybox1</a:t>
            </a:r>
            <a:r>
              <a:rPr lang="en-US" dirty="0"/>
              <a:t>. That is, it calls </a:t>
            </a:r>
            <a:r>
              <a:rPr lang="en-US" b="1" dirty="0"/>
              <a:t>volume( ) </a:t>
            </a:r>
            <a:r>
              <a:rPr lang="en-US" dirty="0"/>
              <a:t>relative to the </a:t>
            </a:r>
            <a:r>
              <a:rPr lang="en-US" b="1" dirty="0"/>
              <a:t>mybox1 </a:t>
            </a:r>
            <a:r>
              <a:rPr lang="en-US" dirty="0"/>
              <a:t>object, using the object’s name followed by the dot operator.</a:t>
            </a:r>
          </a:p>
          <a:p>
            <a:r>
              <a:rPr lang="en-US" dirty="0"/>
              <a:t>Thus, the call to </a:t>
            </a:r>
            <a:r>
              <a:rPr lang="en-US" b="1" dirty="0"/>
              <a:t>mybox1.volume( ) </a:t>
            </a:r>
            <a:r>
              <a:rPr lang="en-US" dirty="0"/>
              <a:t>displays the volume of the box defined by </a:t>
            </a:r>
            <a:r>
              <a:rPr lang="en-US" b="1" dirty="0"/>
              <a:t>mybox1</a:t>
            </a:r>
            <a:r>
              <a:rPr lang="en-US" dirty="0"/>
              <a:t>, and the call to </a:t>
            </a:r>
            <a:r>
              <a:rPr lang="en-US" b="1" dirty="0"/>
              <a:t>mybox2.volume( ) </a:t>
            </a:r>
            <a:r>
              <a:rPr lang="en-US" dirty="0"/>
              <a:t>displays the volume of the box defined by </a:t>
            </a:r>
            <a:r>
              <a:rPr lang="en-US" b="1" dirty="0"/>
              <a:t>mybox2</a:t>
            </a:r>
            <a:r>
              <a:rPr lang="en-US" dirty="0"/>
              <a:t>.</a:t>
            </a:r>
          </a:p>
          <a:p>
            <a:endParaRPr 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334962"/>
          </a:xfrm>
        </p:spPr>
        <p:txBody>
          <a:bodyPr>
            <a:normAutofit fontScale="90000"/>
          </a:bodyPr>
          <a:lstStyle/>
          <a:p>
            <a:r>
              <a:rPr lang="en-US" dirty="0"/>
              <a:t>Returning a Value</a:t>
            </a:r>
          </a:p>
        </p:txBody>
      </p:sp>
      <p:sp>
        <p:nvSpPr>
          <p:cNvPr id="3" name="Content Placeholder 2"/>
          <p:cNvSpPr>
            <a:spLocks noGrp="1"/>
          </p:cNvSpPr>
          <p:nvPr>
            <p:ph sz="quarter" idx="1"/>
          </p:nvPr>
        </p:nvSpPr>
        <p:spPr>
          <a:xfrm>
            <a:off x="457200" y="685800"/>
            <a:ext cx="7467600" cy="5788152"/>
          </a:xfrm>
        </p:spPr>
        <p:txBody>
          <a:bodyPr>
            <a:normAutofit fontScale="92500" lnSpcReduction="20000"/>
          </a:bodyPr>
          <a:lstStyle/>
          <a:p>
            <a:pPr>
              <a:lnSpc>
                <a:spcPct val="80000"/>
              </a:lnSpc>
              <a:buNone/>
              <a:defRPr/>
            </a:pPr>
            <a:r>
              <a:rPr lang="en-US" dirty="0"/>
              <a:t>// Now, volume() returns the volume of a box.</a:t>
            </a:r>
          </a:p>
          <a:p>
            <a:pPr>
              <a:lnSpc>
                <a:spcPct val="80000"/>
              </a:lnSpc>
              <a:buNone/>
              <a:defRPr/>
            </a:pPr>
            <a:r>
              <a:rPr lang="en-US" dirty="0"/>
              <a:t>class Box {</a:t>
            </a:r>
          </a:p>
          <a:p>
            <a:pPr>
              <a:lnSpc>
                <a:spcPct val="80000"/>
              </a:lnSpc>
              <a:buNone/>
              <a:defRPr/>
            </a:pPr>
            <a:r>
              <a:rPr lang="en-US" dirty="0"/>
              <a:t>double width;</a:t>
            </a:r>
          </a:p>
          <a:p>
            <a:pPr>
              <a:lnSpc>
                <a:spcPct val="80000"/>
              </a:lnSpc>
              <a:buNone/>
              <a:defRPr/>
            </a:pPr>
            <a:r>
              <a:rPr lang="en-US" dirty="0"/>
              <a:t>double height;</a:t>
            </a:r>
          </a:p>
          <a:p>
            <a:pPr>
              <a:lnSpc>
                <a:spcPct val="80000"/>
              </a:lnSpc>
              <a:buNone/>
              <a:defRPr/>
            </a:pPr>
            <a:r>
              <a:rPr lang="en-US" dirty="0"/>
              <a:t>double depth;</a:t>
            </a:r>
          </a:p>
          <a:p>
            <a:pPr>
              <a:lnSpc>
                <a:spcPct val="80000"/>
              </a:lnSpc>
              <a:buNone/>
              <a:defRPr/>
            </a:pPr>
            <a:r>
              <a:rPr lang="en-US" dirty="0"/>
              <a:t>// compute and return volume</a:t>
            </a:r>
          </a:p>
          <a:p>
            <a:pPr>
              <a:lnSpc>
                <a:spcPct val="80000"/>
              </a:lnSpc>
              <a:buNone/>
              <a:defRPr/>
            </a:pPr>
            <a:r>
              <a:rPr lang="en-US" dirty="0"/>
              <a:t>double volume() {</a:t>
            </a:r>
          </a:p>
          <a:p>
            <a:pPr>
              <a:lnSpc>
                <a:spcPct val="80000"/>
              </a:lnSpc>
              <a:buNone/>
              <a:defRPr/>
            </a:pPr>
            <a:r>
              <a:rPr lang="en-US" dirty="0"/>
              <a:t>return width * height * depth;</a:t>
            </a:r>
          </a:p>
          <a:p>
            <a:pPr>
              <a:lnSpc>
                <a:spcPct val="80000"/>
              </a:lnSpc>
              <a:buNone/>
              <a:defRPr/>
            </a:pPr>
            <a:r>
              <a:rPr lang="en-US" dirty="0"/>
              <a:t>}  }</a:t>
            </a:r>
          </a:p>
          <a:p>
            <a:pPr>
              <a:lnSpc>
                <a:spcPct val="80000"/>
              </a:lnSpc>
              <a:buNone/>
              <a:defRPr/>
            </a:pPr>
            <a:r>
              <a:rPr lang="en-US" dirty="0"/>
              <a:t>class BoxDemo4 {</a:t>
            </a:r>
          </a:p>
          <a:p>
            <a:pPr>
              <a:lnSpc>
                <a:spcPct val="80000"/>
              </a:lnSpc>
              <a:buNone/>
              <a:defRPr/>
            </a:pPr>
            <a:r>
              <a:rPr lang="en-US" dirty="0"/>
              <a:t>public static void main(String </a:t>
            </a:r>
            <a:r>
              <a:rPr lang="en-US" dirty="0" err="1"/>
              <a:t>args</a:t>
            </a:r>
            <a:r>
              <a:rPr lang="en-US" dirty="0"/>
              <a:t>[]) {</a:t>
            </a:r>
          </a:p>
          <a:p>
            <a:pPr>
              <a:lnSpc>
                <a:spcPct val="80000"/>
              </a:lnSpc>
              <a:buNone/>
              <a:defRPr/>
            </a:pPr>
            <a:r>
              <a:rPr lang="en-US" dirty="0"/>
              <a:t>Box mybox1 = new Box();</a:t>
            </a:r>
          </a:p>
          <a:p>
            <a:pPr>
              <a:lnSpc>
                <a:spcPct val="80000"/>
              </a:lnSpc>
              <a:buNone/>
              <a:defRPr/>
            </a:pPr>
            <a:r>
              <a:rPr lang="en-US" dirty="0"/>
              <a:t>double </a:t>
            </a:r>
            <a:r>
              <a:rPr lang="en-US" dirty="0" err="1"/>
              <a:t>vol</a:t>
            </a:r>
            <a:r>
              <a:rPr lang="en-US" dirty="0"/>
              <a:t>;</a:t>
            </a:r>
          </a:p>
          <a:p>
            <a:pPr>
              <a:lnSpc>
                <a:spcPct val="80000"/>
              </a:lnSpc>
              <a:buNone/>
              <a:defRPr/>
            </a:pPr>
            <a:r>
              <a:rPr lang="en-US" dirty="0"/>
              <a:t>// assign values to mybox1's instance variables</a:t>
            </a:r>
          </a:p>
          <a:p>
            <a:pPr>
              <a:lnSpc>
                <a:spcPct val="80000"/>
              </a:lnSpc>
              <a:buNone/>
              <a:defRPr/>
            </a:pPr>
            <a:r>
              <a:rPr lang="en-US" dirty="0"/>
              <a:t>mybox1.width = 10;</a:t>
            </a:r>
          </a:p>
          <a:p>
            <a:pPr>
              <a:lnSpc>
                <a:spcPct val="80000"/>
              </a:lnSpc>
              <a:buNone/>
              <a:defRPr/>
            </a:pPr>
            <a:r>
              <a:rPr lang="en-US" dirty="0"/>
              <a:t>mybox1.height = 20;</a:t>
            </a:r>
          </a:p>
          <a:p>
            <a:pPr>
              <a:lnSpc>
                <a:spcPct val="80000"/>
              </a:lnSpc>
              <a:buNone/>
              <a:defRPr/>
            </a:pPr>
            <a:r>
              <a:rPr lang="en-US" dirty="0"/>
              <a:t>mybox1.depth = 15;</a:t>
            </a:r>
          </a:p>
          <a:p>
            <a:pPr>
              <a:lnSpc>
                <a:spcPct val="80000"/>
              </a:lnSpc>
              <a:buNone/>
              <a:defRPr/>
            </a:pPr>
            <a:r>
              <a:rPr lang="en-US" dirty="0"/>
              <a:t>// get volume of first box</a:t>
            </a:r>
          </a:p>
          <a:p>
            <a:pPr>
              <a:lnSpc>
                <a:spcPct val="80000"/>
              </a:lnSpc>
              <a:buNone/>
              <a:defRPr/>
            </a:pPr>
            <a:r>
              <a:rPr lang="en-US" dirty="0" err="1"/>
              <a:t>vol</a:t>
            </a:r>
            <a:r>
              <a:rPr lang="en-US" dirty="0"/>
              <a:t> = mybox1.volume();</a:t>
            </a:r>
          </a:p>
          <a:p>
            <a:pPr>
              <a:lnSpc>
                <a:spcPct val="80000"/>
              </a:lnSpc>
              <a:buNone/>
              <a:defRPr/>
            </a:pPr>
            <a:r>
              <a:rPr lang="en-US" dirty="0" err="1"/>
              <a:t>System.out.println</a:t>
            </a:r>
            <a:r>
              <a:rPr lang="en-US" dirty="0"/>
              <a:t>("Volume is " + </a:t>
            </a:r>
            <a:r>
              <a:rPr lang="en-US" dirty="0" err="1"/>
              <a:t>vol</a:t>
            </a:r>
            <a:r>
              <a:rPr lang="en-US" dirty="0"/>
              <a:t>);</a:t>
            </a:r>
          </a:p>
          <a:p>
            <a:pPr>
              <a:lnSpc>
                <a:spcPct val="80000"/>
              </a:lnSpc>
              <a:buNone/>
              <a:defRPr/>
            </a:pPr>
            <a:r>
              <a:rPr lang="en-US" dirty="0"/>
              <a:t>} }</a:t>
            </a:r>
          </a:p>
          <a:p>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explanation</a:t>
            </a:r>
          </a:p>
        </p:txBody>
      </p:sp>
      <p:sp>
        <p:nvSpPr>
          <p:cNvPr id="3" name="Content Placeholder 2"/>
          <p:cNvSpPr>
            <a:spLocks noGrp="1"/>
          </p:cNvSpPr>
          <p:nvPr>
            <p:ph sz="quarter" idx="1"/>
          </p:nvPr>
        </p:nvSpPr>
        <p:spPr/>
        <p:txBody>
          <a:bodyPr>
            <a:normAutofit/>
          </a:bodyPr>
          <a:lstStyle/>
          <a:p>
            <a:r>
              <a:rPr lang="en-US" dirty="0"/>
              <a:t>As you can see, when </a:t>
            </a:r>
            <a:r>
              <a:rPr lang="en-US" b="1" dirty="0"/>
              <a:t>volume( ) </a:t>
            </a:r>
            <a:r>
              <a:rPr lang="en-US" dirty="0"/>
              <a:t>is called, it is put on the right side of an assignment statement. On the left is a variable, in this case </a:t>
            </a:r>
            <a:r>
              <a:rPr lang="en-US" b="1" dirty="0" err="1"/>
              <a:t>vol</a:t>
            </a:r>
            <a:r>
              <a:rPr lang="en-US" dirty="0"/>
              <a:t>, that will receive the value returned by </a:t>
            </a:r>
            <a:r>
              <a:rPr lang="en-US" b="1" dirty="0"/>
              <a:t>volume( )</a:t>
            </a:r>
            <a:r>
              <a:rPr lang="en-US" dirty="0"/>
              <a:t>. Thus, after</a:t>
            </a:r>
          </a:p>
          <a:p>
            <a:pPr lvl="6">
              <a:buNone/>
            </a:pPr>
            <a:r>
              <a:rPr lang="en-US" sz="1600" dirty="0" err="1">
                <a:solidFill>
                  <a:schemeClr val="tx1"/>
                </a:solidFill>
              </a:rPr>
              <a:t>vol</a:t>
            </a:r>
            <a:r>
              <a:rPr lang="en-US" sz="1600" dirty="0">
                <a:solidFill>
                  <a:schemeClr val="tx1"/>
                </a:solidFill>
              </a:rPr>
              <a:t> = mybox1.volume();</a:t>
            </a:r>
          </a:p>
          <a:p>
            <a:r>
              <a:rPr lang="en-US" dirty="0"/>
              <a:t>the value of </a:t>
            </a:r>
            <a:r>
              <a:rPr lang="en-US" b="1" dirty="0"/>
              <a:t>mybox1.volume( ) </a:t>
            </a:r>
            <a:r>
              <a:rPr lang="en-US" dirty="0"/>
              <a:t>is 3,000 and this value then is stored in </a:t>
            </a:r>
            <a:r>
              <a:rPr lang="en-US" b="1" dirty="0"/>
              <a:t>vol</a:t>
            </a:r>
            <a:r>
              <a:rPr lang="en-US" dirty="0"/>
              <a:t>.</a:t>
            </a:r>
          </a:p>
          <a:p>
            <a:r>
              <a:rPr lang="en-US" dirty="0"/>
              <a:t>There are two important things to understand about returning values:</a:t>
            </a:r>
          </a:p>
          <a:p>
            <a:pPr lvl="1"/>
            <a:r>
              <a:rPr lang="en-US" dirty="0"/>
              <a:t>The type of data returned by a method must be compatible with the return type specified by the method. For example, if the return type of some method is </a:t>
            </a:r>
            <a:r>
              <a:rPr lang="en-US" b="1" dirty="0" err="1"/>
              <a:t>boolean</a:t>
            </a:r>
            <a:r>
              <a:rPr lang="en-US" dirty="0"/>
              <a:t>, you could not return an integer.</a:t>
            </a:r>
          </a:p>
          <a:p>
            <a:pPr lvl="1"/>
            <a:r>
              <a:rPr lang="en-US" dirty="0"/>
              <a:t>The variable receiving the value returned by a method (such as </a:t>
            </a:r>
            <a:r>
              <a:rPr lang="en-US" b="1" dirty="0" err="1"/>
              <a:t>vol</a:t>
            </a:r>
            <a:r>
              <a:rPr lang="en-US" dirty="0"/>
              <a:t>, in this case) must also be compatible with the return type specified for the method.</a:t>
            </a:r>
          </a:p>
          <a:p>
            <a:endParaRPr 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11162"/>
          </a:xfrm>
        </p:spPr>
        <p:txBody>
          <a:bodyPr>
            <a:normAutofit fontScale="90000"/>
          </a:bodyPr>
          <a:lstStyle/>
          <a:p>
            <a:pPr lvl="0"/>
            <a:r>
              <a:rPr lang="en-US" dirty="0"/>
              <a:t>Parameterized method</a:t>
            </a:r>
          </a:p>
        </p:txBody>
      </p:sp>
      <p:sp>
        <p:nvSpPr>
          <p:cNvPr id="3" name="Content Placeholder 2"/>
          <p:cNvSpPr>
            <a:spLocks noGrp="1"/>
          </p:cNvSpPr>
          <p:nvPr>
            <p:ph sz="quarter" idx="1"/>
          </p:nvPr>
        </p:nvSpPr>
        <p:spPr>
          <a:xfrm>
            <a:off x="457200" y="762000"/>
            <a:ext cx="7467600" cy="5711952"/>
          </a:xfrm>
        </p:spPr>
        <p:txBody>
          <a:bodyPr>
            <a:normAutofit fontScale="92500" lnSpcReduction="10000"/>
          </a:bodyPr>
          <a:lstStyle/>
          <a:p>
            <a:r>
              <a:rPr lang="en-US" dirty="0"/>
              <a:t>Parameters allow a method to be generalized. That is, a parameterized method can operate on a variety of data and/or be used in a number of slightly different situations</a:t>
            </a:r>
          </a:p>
          <a:p>
            <a:pPr>
              <a:lnSpc>
                <a:spcPct val="80000"/>
              </a:lnSpc>
              <a:buNone/>
              <a:defRPr/>
            </a:pPr>
            <a:r>
              <a:rPr lang="en-US" dirty="0"/>
              <a:t>// This program uses a parameterized method.</a:t>
            </a:r>
          </a:p>
          <a:p>
            <a:pPr>
              <a:lnSpc>
                <a:spcPct val="80000"/>
              </a:lnSpc>
              <a:buNone/>
              <a:defRPr/>
            </a:pPr>
            <a:r>
              <a:rPr lang="en-US" dirty="0"/>
              <a:t>import </a:t>
            </a:r>
            <a:r>
              <a:rPr lang="en-US" dirty="0" err="1"/>
              <a:t>java.util</a:t>
            </a:r>
            <a:r>
              <a:rPr lang="en-US" dirty="0"/>
              <a:t>.*;</a:t>
            </a:r>
          </a:p>
          <a:p>
            <a:pPr>
              <a:lnSpc>
                <a:spcPct val="80000"/>
              </a:lnSpc>
              <a:buNone/>
              <a:defRPr/>
            </a:pPr>
            <a:r>
              <a:rPr lang="en-US" dirty="0"/>
              <a:t>class Box {</a:t>
            </a:r>
          </a:p>
          <a:p>
            <a:pPr>
              <a:lnSpc>
                <a:spcPct val="80000"/>
              </a:lnSpc>
              <a:buNone/>
              <a:defRPr/>
            </a:pPr>
            <a:r>
              <a:rPr lang="en-US" dirty="0"/>
              <a:t>double width;</a:t>
            </a:r>
          </a:p>
          <a:p>
            <a:pPr>
              <a:lnSpc>
                <a:spcPct val="80000"/>
              </a:lnSpc>
              <a:buNone/>
              <a:defRPr/>
            </a:pPr>
            <a:r>
              <a:rPr lang="en-US" dirty="0"/>
              <a:t>double height;</a:t>
            </a:r>
          </a:p>
          <a:p>
            <a:pPr>
              <a:lnSpc>
                <a:spcPct val="80000"/>
              </a:lnSpc>
              <a:buNone/>
              <a:defRPr/>
            </a:pPr>
            <a:r>
              <a:rPr lang="en-US" dirty="0"/>
              <a:t>double depth;</a:t>
            </a:r>
          </a:p>
          <a:p>
            <a:pPr>
              <a:lnSpc>
                <a:spcPct val="80000"/>
              </a:lnSpc>
              <a:buNone/>
              <a:defRPr/>
            </a:pPr>
            <a:r>
              <a:rPr lang="en-US" dirty="0"/>
              <a:t>// compute and return volume</a:t>
            </a:r>
          </a:p>
          <a:p>
            <a:pPr>
              <a:lnSpc>
                <a:spcPct val="80000"/>
              </a:lnSpc>
              <a:buNone/>
              <a:defRPr/>
            </a:pPr>
            <a:r>
              <a:rPr lang="en-US" dirty="0"/>
              <a:t>double volume() {</a:t>
            </a:r>
          </a:p>
          <a:p>
            <a:pPr>
              <a:lnSpc>
                <a:spcPct val="80000"/>
              </a:lnSpc>
              <a:buNone/>
              <a:defRPr/>
            </a:pPr>
            <a:r>
              <a:rPr lang="en-US" dirty="0"/>
              <a:t>return width * height * depth;</a:t>
            </a:r>
          </a:p>
          <a:p>
            <a:pPr>
              <a:lnSpc>
                <a:spcPct val="80000"/>
              </a:lnSpc>
              <a:buNone/>
              <a:defRPr/>
            </a:pPr>
            <a:r>
              <a:rPr lang="en-US" dirty="0"/>
              <a:t>}</a:t>
            </a:r>
          </a:p>
          <a:p>
            <a:pPr>
              <a:lnSpc>
                <a:spcPct val="80000"/>
              </a:lnSpc>
              <a:buNone/>
              <a:defRPr/>
            </a:pPr>
            <a:r>
              <a:rPr lang="en-US" dirty="0"/>
              <a:t>// sets dimensions of box</a:t>
            </a:r>
          </a:p>
          <a:p>
            <a:pPr>
              <a:lnSpc>
                <a:spcPct val="80000"/>
              </a:lnSpc>
              <a:buNone/>
              <a:defRPr/>
            </a:pPr>
            <a:r>
              <a:rPr lang="en-US" dirty="0"/>
              <a:t>void </a:t>
            </a:r>
            <a:r>
              <a:rPr lang="en-US" dirty="0" err="1"/>
              <a:t>setDim</a:t>
            </a:r>
            <a:r>
              <a:rPr lang="en-US" dirty="0"/>
              <a:t>(double w, double h, double d) {</a:t>
            </a:r>
          </a:p>
          <a:p>
            <a:pPr>
              <a:lnSpc>
                <a:spcPct val="80000"/>
              </a:lnSpc>
              <a:buNone/>
              <a:defRPr/>
            </a:pPr>
            <a:r>
              <a:rPr lang="en-US" dirty="0"/>
              <a:t>width = w;</a:t>
            </a:r>
          </a:p>
          <a:p>
            <a:pPr>
              <a:lnSpc>
                <a:spcPct val="80000"/>
              </a:lnSpc>
              <a:buNone/>
              <a:defRPr/>
            </a:pPr>
            <a:r>
              <a:rPr lang="en-US" dirty="0"/>
              <a:t>height = h;</a:t>
            </a:r>
          </a:p>
          <a:p>
            <a:pPr>
              <a:lnSpc>
                <a:spcPct val="80000"/>
              </a:lnSpc>
              <a:buNone/>
              <a:defRPr/>
            </a:pPr>
            <a:r>
              <a:rPr lang="en-US" dirty="0"/>
              <a:t>depth = d;</a:t>
            </a:r>
          </a:p>
          <a:p>
            <a:pPr>
              <a:lnSpc>
                <a:spcPct val="80000"/>
              </a:lnSpc>
              <a:buNone/>
              <a:defRPr/>
            </a:pPr>
            <a:r>
              <a:rPr lang="en-US" dirty="0"/>
              <a:t>} }</a:t>
            </a:r>
          </a:p>
          <a:p>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334962"/>
          </a:xfrm>
        </p:spPr>
        <p:txBody>
          <a:bodyPr>
            <a:normAutofit fontScale="90000"/>
          </a:bodyPr>
          <a:lstStyle/>
          <a:p>
            <a:r>
              <a:rPr lang="en-US" dirty="0" err="1"/>
              <a:t>Contd</a:t>
            </a:r>
            <a:r>
              <a:rPr lang="en-US" dirty="0"/>
              <a:t>…</a:t>
            </a:r>
          </a:p>
        </p:txBody>
      </p:sp>
      <p:sp>
        <p:nvSpPr>
          <p:cNvPr id="3" name="Content Placeholder 2"/>
          <p:cNvSpPr>
            <a:spLocks noGrp="1"/>
          </p:cNvSpPr>
          <p:nvPr>
            <p:ph sz="quarter" idx="1"/>
          </p:nvPr>
        </p:nvSpPr>
        <p:spPr>
          <a:xfrm>
            <a:off x="457200" y="685800"/>
            <a:ext cx="7467600" cy="5788152"/>
          </a:xfrm>
        </p:spPr>
        <p:txBody>
          <a:bodyPr>
            <a:normAutofit fontScale="92500" lnSpcReduction="10000"/>
          </a:bodyPr>
          <a:lstStyle/>
          <a:p>
            <a:pPr>
              <a:lnSpc>
                <a:spcPct val="80000"/>
              </a:lnSpc>
              <a:buNone/>
              <a:defRPr/>
            </a:pPr>
            <a:r>
              <a:rPr lang="en-US" dirty="0"/>
              <a:t>class BoxDemo5 {</a:t>
            </a:r>
          </a:p>
          <a:p>
            <a:pPr>
              <a:lnSpc>
                <a:spcPct val="80000"/>
              </a:lnSpc>
              <a:buNone/>
              <a:defRPr/>
            </a:pPr>
            <a:r>
              <a:rPr lang="en-US" dirty="0"/>
              <a:t>public static void main (String </a:t>
            </a:r>
            <a:r>
              <a:rPr lang="en-US" dirty="0" err="1"/>
              <a:t>args</a:t>
            </a:r>
            <a:r>
              <a:rPr lang="en-US" dirty="0"/>
              <a:t>[]) {</a:t>
            </a:r>
          </a:p>
          <a:p>
            <a:pPr>
              <a:lnSpc>
                <a:spcPct val="80000"/>
              </a:lnSpc>
              <a:buNone/>
              <a:defRPr/>
            </a:pPr>
            <a:r>
              <a:rPr lang="en-US" dirty="0"/>
              <a:t>double a, b, c;</a:t>
            </a:r>
          </a:p>
          <a:p>
            <a:pPr>
              <a:lnSpc>
                <a:spcPct val="80000"/>
              </a:lnSpc>
              <a:buNone/>
              <a:defRPr/>
            </a:pPr>
            <a:r>
              <a:rPr lang="en-US" dirty="0"/>
              <a:t>Box mybox1 = new Box();</a:t>
            </a:r>
          </a:p>
          <a:p>
            <a:pPr>
              <a:lnSpc>
                <a:spcPct val="80000"/>
              </a:lnSpc>
              <a:buNone/>
              <a:defRPr/>
            </a:pPr>
            <a:r>
              <a:rPr lang="en-US" dirty="0"/>
              <a:t>Box mybox2 = new Box();</a:t>
            </a:r>
          </a:p>
          <a:p>
            <a:pPr>
              <a:lnSpc>
                <a:spcPct val="80000"/>
              </a:lnSpc>
              <a:buNone/>
              <a:defRPr/>
            </a:pPr>
            <a:r>
              <a:rPr lang="en-US" dirty="0"/>
              <a:t>double </a:t>
            </a:r>
            <a:r>
              <a:rPr lang="en-US" dirty="0" err="1"/>
              <a:t>vol</a:t>
            </a:r>
            <a:r>
              <a:rPr lang="en-US" dirty="0"/>
              <a:t>;</a:t>
            </a:r>
          </a:p>
          <a:p>
            <a:pPr>
              <a:lnSpc>
                <a:spcPct val="80000"/>
              </a:lnSpc>
              <a:buNone/>
              <a:defRPr/>
            </a:pPr>
            <a:r>
              <a:rPr lang="en-US" dirty="0"/>
              <a:t>Scanner sc= new Scanner(</a:t>
            </a:r>
            <a:r>
              <a:rPr lang="en-US" dirty="0" err="1"/>
              <a:t>System.in</a:t>
            </a:r>
            <a:r>
              <a:rPr lang="en-US" dirty="0"/>
              <a:t>);</a:t>
            </a:r>
          </a:p>
          <a:p>
            <a:pPr>
              <a:lnSpc>
                <a:spcPct val="80000"/>
              </a:lnSpc>
              <a:buNone/>
              <a:defRPr/>
            </a:pPr>
            <a:r>
              <a:rPr lang="en-US" dirty="0" err="1"/>
              <a:t>System.out.println</a:t>
            </a:r>
            <a:r>
              <a:rPr lang="en-US" dirty="0"/>
              <a:t>(“enter three values”);</a:t>
            </a:r>
          </a:p>
          <a:p>
            <a:pPr>
              <a:lnSpc>
                <a:spcPct val="80000"/>
              </a:lnSpc>
              <a:buNone/>
              <a:defRPr/>
            </a:pPr>
            <a:r>
              <a:rPr lang="en-US" dirty="0"/>
              <a:t>a= </a:t>
            </a:r>
            <a:r>
              <a:rPr lang="en-US" dirty="0" err="1"/>
              <a:t>sc.nextDouble</a:t>
            </a:r>
            <a:r>
              <a:rPr lang="en-US" dirty="0"/>
              <a:t>();</a:t>
            </a:r>
          </a:p>
          <a:p>
            <a:pPr>
              <a:lnSpc>
                <a:spcPct val="80000"/>
              </a:lnSpc>
              <a:buNone/>
              <a:defRPr/>
            </a:pPr>
            <a:r>
              <a:rPr lang="en-US" dirty="0"/>
              <a:t>b= </a:t>
            </a:r>
            <a:r>
              <a:rPr lang="en-US" dirty="0" err="1"/>
              <a:t>sc.nextDouble</a:t>
            </a:r>
            <a:r>
              <a:rPr lang="en-US" dirty="0"/>
              <a:t>();</a:t>
            </a:r>
          </a:p>
          <a:p>
            <a:pPr>
              <a:lnSpc>
                <a:spcPct val="80000"/>
              </a:lnSpc>
              <a:buNone/>
              <a:defRPr/>
            </a:pPr>
            <a:r>
              <a:rPr lang="en-US" dirty="0"/>
              <a:t>c= </a:t>
            </a:r>
            <a:r>
              <a:rPr lang="en-US" dirty="0" err="1"/>
              <a:t>sc.nextDouble</a:t>
            </a:r>
            <a:r>
              <a:rPr lang="en-US" dirty="0"/>
              <a:t>();</a:t>
            </a:r>
          </a:p>
          <a:p>
            <a:pPr>
              <a:lnSpc>
                <a:spcPct val="80000"/>
              </a:lnSpc>
              <a:buNone/>
              <a:defRPr/>
            </a:pPr>
            <a:r>
              <a:rPr lang="en-US" dirty="0"/>
              <a:t>// initialize each box</a:t>
            </a:r>
          </a:p>
          <a:p>
            <a:pPr>
              <a:lnSpc>
                <a:spcPct val="80000"/>
              </a:lnSpc>
              <a:buNone/>
              <a:defRPr/>
            </a:pPr>
            <a:r>
              <a:rPr lang="en-US" dirty="0"/>
              <a:t>mybox1.setDim(a, b, c);</a:t>
            </a:r>
          </a:p>
          <a:p>
            <a:pPr>
              <a:lnSpc>
                <a:spcPct val="80000"/>
              </a:lnSpc>
              <a:buNone/>
              <a:defRPr/>
            </a:pPr>
            <a:r>
              <a:rPr lang="en-US" dirty="0"/>
              <a:t>mybox2.setDim(3, 6, 9);</a:t>
            </a:r>
          </a:p>
          <a:p>
            <a:pPr>
              <a:lnSpc>
                <a:spcPct val="80000"/>
              </a:lnSpc>
              <a:buNone/>
              <a:defRPr/>
            </a:pPr>
            <a:r>
              <a:rPr lang="en-US" dirty="0"/>
              <a:t>// get volume of first box</a:t>
            </a:r>
          </a:p>
          <a:p>
            <a:pPr>
              <a:lnSpc>
                <a:spcPct val="80000"/>
              </a:lnSpc>
              <a:buNone/>
              <a:defRPr/>
            </a:pPr>
            <a:r>
              <a:rPr lang="en-US" dirty="0" err="1"/>
              <a:t>vol</a:t>
            </a:r>
            <a:r>
              <a:rPr lang="en-US" dirty="0"/>
              <a:t> = mybox1.volume();</a:t>
            </a:r>
          </a:p>
          <a:p>
            <a:pPr>
              <a:lnSpc>
                <a:spcPct val="80000"/>
              </a:lnSpc>
              <a:buNone/>
              <a:defRPr/>
            </a:pPr>
            <a:r>
              <a:rPr lang="en-US" dirty="0" err="1"/>
              <a:t>System.out.println</a:t>
            </a:r>
            <a:r>
              <a:rPr lang="en-US" dirty="0"/>
              <a:t>("Volume is " + </a:t>
            </a:r>
            <a:r>
              <a:rPr lang="en-US" dirty="0" err="1"/>
              <a:t>vol</a:t>
            </a:r>
            <a:r>
              <a:rPr lang="en-US" dirty="0"/>
              <a:t>);</a:t>
            </a:r>
          </a:p>
          <a:p>
            <a:pPr>
              <a:lnSpc>
                <a:spcPct val="80000"/>
              </a:lnSpc>
              <a:buNone/>
              <a:defRPr/>
            </a:pPr>
            <a:r>
              <a:rPr lang="en-US" dirty="0"/>
              <a:t>// get volume of second box</a:t>
            </a:r>
          </a:p>
          <a:p>
            <a:pPr>
              <a:lnSpc>
                <a:spcPct val="80000"/>
              </a:lnSpc>
              <a:buNone/>
              <a:defRPr/>
            </a:pPr>
            <a:r>
              <a:rPr lang="en-US" dirty="0" err="1"/>
              <a:t>vol</a:t>
            </a:r>
            <a:r>
              <a:rPr lang="en-US" dirty="0"/>
              <a:t> = mybox2.volume();</a:t>
            </a:r>
          </a:p>
          <a:p>
            <a:pPr>
              <a:lnSpc>
                <a:spcPct val="80000"/>
              </a:lnSpc>
              <a:buNone/>
              <a:defRPr/>
            </a:pPr>
            <a:r>
              <a:rPr lang="en-US" dirty="0" err="1"/>
              <a:t>System.out.println</a:t>
            </a:r>
            <a:r>
              <a:rPr lang="en-US" dirty="0"/>
              <a:t>("Volume is " + </a:t>
            </a:r>
            <a:r>
              <a:rPr lang="en-US" dirty="0" err="1"/>
              <a:t>vol</a:t>
            </a:r>
            <a:r>
              <a:rPr lang="en-US" dirty="0"/>
              <a:t>); } }</a:t>
            </a:r>
          </a:p>
          <a:p>
            <a:pPr>
              <a:buFontTx/>
              <a:buNone/>
              <a:defRPr/>
            </a:pPr>
            <a:endParaRPr lang="en-US" dirty="0"/>
          </a:p>
          <a:p>
            <a:pPr>
              <a:lnSpc>
                <a:spcPct val="80000"/>
              </a:lnSpc>
              <a:buNone/>
              <a:defRPr/>
            </a:pPr>
            <a:endParaRPr lang="en-US" dirty="0"/>
          </a:p>
          <a:p>
            <a:endParaRPr lang="en-US"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Explanation-</a:t>
            </a:r>
          </a:p>
        </p:txBody>
      </p:sp>
      <p:sp>
        <p:nvSpPr>
          <p:cNvPr id="3" name="Content Placeholder 2"/>
          <p:cNvSpPr>
            <a:spLocks noGrp="1"/>
          </p:cNvSpPr>
          <p:nvPr>
            <p:ph sz="quarter" idx="1"/>
          </p:nvPr>
        </p:nvSpPr>
        <p:spPr/>
        <p:txBody>
          <a:bodyPr/>
          <a:lstStyle/>
          <a:p>
            <a:r>
              <a:rPr lang="en-US" dirty="0"/>
              <a:t>As you can see, the </a:t>
            </a:r>
            <a:r>
              <a:rPr lang="en-US" b="1" dirty="0" err="1"/>
              <a:t>setDim</a:t>
            </a:r>
            <a:r>
              <a:rPr lang="en-US" b="1" dirty="0"/>
              <a:t>( ) </a:t>
            </a:r>
            <a:r>
              <a:rPr lang="en-US" dirty="0"/>
              <a:t>method is used to set the dimensions of each box. For example, when</a:t>
            </a:r>
          </a:p>
          <a:p>
            <a:r>
              <a:rPr lang="en-US" dirty="0"/>
              <a:t>mybox1.setDim(10, 20, 15);</a:t>
            </a:r>
          </a:p>
          <a:p>
            <a:r>
              <a:rPr lang="en-US" dirty="0"/>
              <a:t>is executed, 10 is copied into parameter </a:t>
            </a:r>
            <a:r>
              <a:rPr lang="en-US" b="1" dirty="0"/>
              <a:t>w</a:t>
            </a:r>
            <a:r>
              <a:rPr lang="en-US" dirty="0"/>
              <a:t>, 20 is copied into </a:t>
            </a:r>
            <a:r>
              <a:rPr lang="en-US" b="1" dirty="0"/>
              <a:t>h</a:t>
            </a:r>
            <a:r>
              <a:rPr lang="en-US" dirty="0"/>
              <a:t>, and 15 is copied into </a:t>
            </a:r>
            <a:r>
              <a:rPr lang="en-US" b="1" dirty="0"/>
              <a:t>d</a:t>
            </a:r>
            <a:r>
              <a:rPr lang="en-US" dirty="0"/>
              <a:t>.</a:t>
            </a:r>
          </a:p>
          <a:p>
            <a:r>
              <a:rPr lang="en-US" dirty="0"/>
              <a:t>Inside </a:t>
            </a:r>
            <a:r>
              <a:rPr lang="en-US" b="1" dirty="0" err="1"/>
              <a:t>setDim</a:t>
            </a:r>
            <a:r>
              <a:rPr lang="en-US" b="1" dirty="0"/>
              <a:t>( ) </a:t>
            </a:r>
            <a:r>
              <a:rPr lang="en-US" dirty="0"/>
              <a:t>the values of </a:t>
            </a:r>
            <a:r>
              <a:rPr lang="en-US" b="1" dirty="0"/>
              <a:t>w</a:t>
            </a:r>
            <a:r>
              <a:rPr lang="en-US" dirty="0"/>
              <a:t>, </a:t>
            </a:r>
            <a:r>
              <a:rPr lang="en-US" b="1" dirty="0"/>
              <a:t>h</a:t>
            </a:r>
            <a:r>
              <a:rPr lang="en-US" dirty="0"/>
              <a:t>, and </a:t>
            </a:r>
            <a:r>
              <a:rPr lang="en-US" b="1" dirty="0"/>
              <a:t>d </a:t>
            </a:r>
            <a:r>
              <a:rPr lang="en-US" dirty="0"/>
              <a:t>are then assigned to </a:t>
            </a:r>
            <a:r>
              <a:rPr lang="en-US" b="1" dirty="0"/>
              <a:t>width</a:t>
            </a:r>
            <a:r>
              <a:rPr lang="en-US" dirty="0"/>
              <a:t>, </a:t>
            </a:r>
            <a:r>
              <a:rPr lang="en-US" b="1" dirty="0"/>
              <a:t>height</a:t>
            </a:r>
            <a:r>
              <a:rPr lang="en-US" dirty="0"/>
              <a:t>, and </a:t>
            </a:r>
            <a:r>
              <a:rPr lang="en-US" b="1" dirty="0"/>
              <a:t>depth</a:t>
            </a:r>
            <a:r>
              <a:rPr lang="en-US" dirty="0"/>
              <a:t>, respectively.</a:t>
            </a:r>
          </a:p>
          <a:p>
            <a:endParaRPr 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sz="quarter" idx="1"/>
          </p:nvPr>
        </p:nvSpPr>
        <p:spPr/>
        <p:txBody>
          <a:bodyPr>
            <a:normAutofit lnSpcReduction="10000"/>
          </a:bodyPr>
          <a:lstStyle/>
          <a:p>
            <a:r>
              <a:rPr lang="en-US" dirty="0"/>
              <a:t>Java allows objects to initialize themselves when they are created. This automatic initialization is performed through the use of constructors.</a:t>
            </a:r>
          </a:p>
          <a:p>
            <a:r>
              <a:rPr lang="en-US" dirty="0"/>
              <a:t>A constructor initializes an object immediately upon its creation. It is called automatically when object is created before new operator completes.</a:t>
            </a:r>
          </a:p>
          <a:p>
            <a:r>
              <a:rPr lang="en-US" dirty="0"/>
              <a:t>Class constructor has no return type, not even void because the implicit return type of a constructor is the class type itself.</a:t>
            </a:r>
          </a:p>
          <a:p>
            <a:r>
              <a:rPr lang="en-US" b="1" dirty="0"/>
              <a:t>When is a constructor called?</a:t>
            </a:r>
          </a:p>
          <a:p>
            <a:r>
              <a:rPr lang="en-US" dirty="0"/>
              <a:t>Every time an object is created using new() keyword, at least one constructor is called. It calls a default constructor.</a:t>
            </a:r>
          </a:p>
          <a:p>
            <a:r>
              <a:rPr lang="en-US" b="1" dirty="0"/>
              <a:t>Note:</a:t>
            </a:r>
            <a:r>
              <a:rPr lang="en-US" dirty="0"/>
              <a:t> It is called constructor because it constructs the values at the time of object creation. It is not necessary to write a constructor for a class. It is because java compiler creates a </a:t>
            </a:r>
            <a:r>
              <a:rPr lang="en-US" b="1" dirty="0"/>
              <a:t>default constructor </a:t>
            </a:r>
            <a:r>
              <a:rPr lang="en-US" dirty="0"/>
              <a:t>if your class doesn't have any.</a:t>
            </a:r>
          </a:p>
          <a:p>
            <a:endParaRPr lang="en-US" dirty="0"/>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Runtime Environment (JRE)</a:t>
            </a:r>
          </a:p>
        </p:txBody>
      </p:sp>
      <p:sp>
        <p:nvSpPr>
          <p:cNvPr id="3" name="Content Placeholder 2"/>
          <p:cNvSpPr>
            <a:spLocks noGrp="1"/>
          </p:cNvSpPr>
          <p:nvPr>
            <p:ph sz="quarter" idx="1"/>
          </p:nvPr>
        </p:nvSpPr>
        <p:spPr/>
        <p:txBody>
          <a:bodyPr/>
          <a:lstStyle/>
          <a:p>
            <a:r>
              <a:rPr lang="en-US" dirty="0"/>
              <a:t>JRE is an acronym for Java Runtime Environment. It is also written as Java RTE. </a:t>
            </a:r>
          </a:p>
          <a:p>
            <a:r>
              <a:rPr lang="en-US" dirty="0"/>
              <a:t>The Java Runtime Environment is a set of software tools which are used for running Java applications. </a:t>
            </a:r>
          </a:p>
          <a:p>
            <a:r>
              <a:rPr lang="en-US" dirty="0"/>
              <a:t>It is used to provide the runtime environment. It is the implementation of JVM. </a:t>
            </a:r>
          </a:p>
          <a:p>
            <a:r>
              <a:rPr lang="en-US" dirty="0"/>
              <a:t>It physically exists. </a:t>
            </a:r>
          </a:p>
          <a:p>
            <a:r>
              <a:rPr lang="en-US" dirty="0"/>
              <a:t>It contains a set of libraries + other files that JVM uses at runtime.</a:t>
            </a:r>
          </a:p>
        </p:txBody>
      </p:sp>
      <p:pic>
        <p:nvPicPr>
          <p:cNvPr id="4" name="Picture 3" descr="img1.png"/>
          <p:cNvPicPr>
            <a:picLocks noChangeAspect="1"/>
          </p:cNvPicPr>
          <p:nvPr/>
        </p:nvPicPr>
        <p:blipFill>
          <a:blip r:embed="rId2"/>
          <a:stretch>
            <a:fillRect/>
          </a:stretch>
        </p:blipFill>
        <p:spPr>
          <a:xfrm>
            <a:off x="2743200" y="3962400"/>
            <a:ext cx="4648200" cy="2733352"/>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dirty="0"/>
              <a:t>Rules for creating Java constructor</a:t>
            </a:r>
          </a:p>
          <a:p>
            <a:pPr lvl="1"/>
            <a:r>
              <a:rPr lang="en-US" dirty="0"/>
              <a:t>Constructor name must be the same as its class name</a:t>
            </a:r>
          </a:p>
          <a:p>
            <a:pPr lvl="1"/>
            <a:r>
              <a:rPr lang="en-US" dirty="0"/>
              <a:t>A Constructor must have no explicit return type</a:t>
            </a:r>
          </a:p>
          <a:p>
            <a:pPr lvl="1"/>
            <a:r>
              <a:rPr lang="en-US" dirty="0"/>
              <a:t>A Java constructor cannot be abstract, static, final, and synchronized</a:t>
            </a:r>
          </a:p>
          <a:p>
            <a:r>
              <a:rPr lang="en-US" dirty="0"/>
              <a:t>Java allows two types of constructors namely −</a:t>
            </a:r>
          </a:p>
          <a:p>
            <a:pPr lvl="1"/>
            <a:r>
              <a:rPr lang="en-US" b="1" dirty="0"/>
              <a:t>No argument Constructors</a:t>
            </a:r>
          </a:p>
          <a:p>
            <a:pPr lvl="1"/>
            <a:r>
              <a:rPr lang="en-US" b="1" dirty="0"/>
              <a:t>Parameterized Constructors</a:t>
            </a:r>
          </a:p>
          <a:p>
            <a:r>
              <a:rPr lang="en-US" dirty="0"/>
              <a:t/>
            </a:r>
            <a:br>
              <a:rPr lang="en-US" dirty="0"/>
            </a:br>
            <a:endParaRPr lang="en-US" dirty="0"/>
          </a:p>
        </p:txBody>
      </p:sp>
      <p:pic>
        <p:nvPicPr>
          <p:cNvPr id="4" name="Picture 3" descr="img18.PNG"/>
          <p:cNvPicPr>
            <a:picLocks noChangeAspect="1"/>
          </p:cNvPicPr>
          <p:nvPr/>
        </p:nvPicPr>
        <p:blipFill>
          <a:blip r:embed="rId2"/>
          <a:stretch>
            <a:fillRect/>
          </a:stretch>
        </p:blipFill>
        <p:spPr>
          <a:xfrm>
            <a:off x="1219200" y="4267200"/>
            <a:ext cx="5677693" cy="1971950"/>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Argument Constructor</a:t>
            </a:r>
          </a:p>
        </p:txBody>
      </p:sp>
      <p:sp>
        <p:nvSpPr>
          <p:cNvPr id="3" name="Content Placeholder 2"/>
          <p:cNvSpPr>
            <a:spLocks noGrp="1"/>
          </p:cNvSpPr>
          <p:nvPr>
            <p:ph sz="quarter" idx="1"/>
          </p:nvPr>
        </p:nvSpPr>
        <p:spPr/>
        <p:txBody>
          <a:bodyPr>
            <a:normAutofit/>
          </a:bodyPr>
          <a:lstStyle/>
          <a:p>
            <a:r>
              <a:rPr lang="en-US" dirty="0"/>
              <a:t>As the name specifies the no argument constructors of Java does not accept any parameters instead, using these constructors the instance variables of a method will be initialized with fixed values for all objects.</a:t>
            </a:r>
          </a:p>
          <a:p>
            <a:r>
              <a:rPr lang="en-US" dirty="0"/>
              <a:t>Example-</a:t>
            </a:r>
          </a:p>
          <a:p>
            <a:pPr lvl="1">
              <a:buNone/>
            </a:pPr>
            <a:r>
              <a:rPr lang="en-US" dirty="0"/>
              <a:t>Public class </a:t>
            </a:r>
            <a:r>
              <a:rPr lang="en-US" dirty="0" err="1"/>
              <a:t>MyClass</a:t>
            </a:r>
            <a:r>
              <a:rPr lang="en-US" dirty="0"/>
              <a:t> { </a:t>
            </a:r>
          </a:p>
          <a:p>
            <a:pPr lvl="1">
              <a:buNone/>
            </a:pPr>
            <a:r>
              <a:rPr lang="en-US" dirty="0" err="1"/>
              <a:t>int</a:t>
            </a:r>
            <a:r>
              <a:rPr lang="en-US" dirty="0"/>
              <a:t> num; </a:t>
            </a:r>
          </a:p>
          <a:p>
            <a:pPr lvl="1">
              <a:buNone/>
            </a:pPr>
            <a:r>
              <a:rPr lang="en-US" dirty="0" err="1"/>
              <a:t>MyClass</a:t>
            </a:r>
            <a:r>
              <a:rPr lang="en-US" dirty="0"/>
              <a:t>() { num = 100; } </a:t>
            </a:r>
          </a:p>
          <a:p>
            <a:pPr lvl="1">
              <a:buNone/>
            </a:pPr>
            <a:r>
              <a:rPr lang="en-US" dirty="0"/>
              <a:t>}</a:t>
            </a:r>
          </a:p>
          <a:p>
            <a:pPr lvl="1">
              <a:buNone/>
            </a:pPr>
            <a:r>
              <a:rPr lang="en-US" dirty="0"/>
              <a:t>public class </a:t>
            </a:r>
            <a:r>
              <a:rPr lang="en-US" dirty="0" err="1"/>
              <a:t>ConsDemo</a:t>
            </a:r>
            <a:r>
              <a:rPr lang="en-US" dirty="0"/>
              <a:t> { </a:t>
            </a:r>
          </a:p>
          <a:p>
            <a:pPr lvl="1">
              <a:buNone/>
            </a:pPr>
            <a:r>
              <a:rPr lang="en-US" dirty="0"/>
              <a:t>public static void main(String </a:t>
            </a:r>
            <a:r>
              <a:rPr lang="en-US" dirty="0" err="1"/>
              <a:t>args</a:t>
            </a:r>
            <a:r>
              <a:rPr lang="en-US" dirty="0"/>
              <a:t>[]) { </a:t>
            </a:r>
          </a:p>
          <a:p>
            <a:pPr lvl="1">
              <a:buNone/>
            </a:pPr>
            <a:r>
              <a:rPr lang="en-US" dirty="0" err="1"/>
              <a:t>MyClass</a:t>
            </a:r>
            <a:r>
              <a:rPr lang="en-US" dirty="0"/>
              <a:t> t1 = new </a:t>
            </a:r>
            <a:r>
              <a:rPr lang="en-US" dirty="0" err="1"/>
              <a:t>MyClass</a:t>
            </a:r>
            <a:r>
              <a:rPr lang="en-US" dirty="0"/>
              <a:t>(); </a:t>
            </a:r>
          </a:p>
          <a:p>
            <a:pPr lvl="1">
              <a:buNone/>
            </a:pPr>
            <a:r>
              <a:rPr lang="en-US" dirty="0" err="1"/>
              <a:t>MyClass</a:t>
            </a:r>
            <a:r>
              <a:rPr lang="en-US" dirty="0"/>
              <a:t> t2 = new </a:t>
            </a:r>
            <a:r>
              <a:rPr lang="en-US" dirty="0" err="1"/>
              <a:t>MyClass</a:t>
            </a:r>
            <a:r>
              <a:rPr lang="en-US" dirty="0"/>
              <a:t>(); </a:t>
            </a:r>
          </a:p>
          <a:p>
            <a:pPr lvl="1">
              <a:buNone/>
            </a:pPr>
            <a:r>
              <a:rPr lang="en-US" dirty="0" err="1"/>
              <a:t>System.out.println</a:t>
            </a:r>
            <a:r>
              <a:rPr lang="en-US" dirty="0"/>
              <a:t>(t1.num + " " + t2.num); } </a:t>
            </a:r>
          </a:p>
          <a:p>
            <a:pPr lvl="1">
              <a:buNone/>
            </a:pPr>
            <a:r>
              <a:rPr lang="en-US" dirty="0"/>
              <a:t>}</a:t>
            </a:r>
          </a:p>
        </p:txBody>
      </p:sp>
      <p:pic>
        <p:nvPicPr>
          <p:cNvPr id="4" name="Picture 3" descr="img16.PNG"/>
          <p:cNvPicPr>
            <a:picLocks noChangeAspect="1"/>
          </p:cNvPicPr>
          <p:nvPr/>
        </p:nvPicPr>
        <p:blipFill>
          <a:blip r:embed="rId2"/>
          <a:stretch>
            <a:fillRect/>
          </a:stretch>
        </p:blipFill>
        <p:spPr>
          <a:xfrm>
            <a:off x="2362200" y="5867400"/>
            <a:ext cx="5410200" cy="619211"/>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Parameterized Constructors</a:t>
            </a:r>
          </a:p>
        </p:txBody>
      </p:sp>
      <p:sp>
        <p:nvSpPr>
          <p:cNvPr id="3" name="Content Placeholder 2"/>
          <p:cNvSpPr>
            <a:spLocks noGrp="1"/>
          </p:cNvSpPr>
          <p:nvPr>
            <p:ph sz="quarter" idx="1"/>
          </p:nvPr>
        </p:nvSpPr>
        <p:spPr/>
        <p:txBody>
          <a:bodyPr>
            <a:normAutofit fontScale="92500" lnSpcReduction="10000"/>
          </a:bodyPr>
          <a:lstStyle/>
          <a:p>
            <a:r>
              <a:rPr lang="en-US" dirty="0"/>
              <a:t>Most often, you will need a constructor that accepts one or more parameters. Parameters are added to a constructor in the same way that they are added to a method, just declare them inside the parentheses after the constructor's name.</a:t>
            </a:r>
          </a:p>
          <a:p>
            <a:r>
              <a:rPr lang="en-US" dirty="0"/>
              <a:t>Example-</a:t>
            </a:r>
          </a:p>
          <a:p>
            <a:r>
              <a:rPr lang="en-US" dirty="0"/>
              <a:t>// A simple constructor. </a:t>
            </a:r>
          </a:p>
          <a:p>
            <a:pPr lvl="1">
              <a:buNone/>
            </a:pPr>
            <a:r>
              <a:rPr lang="en-US" dirty="0"/>
              <a:t>class </a:t>
            </a:r>
            <a:r>
              <a:rPr lang="en-US" dirty="0" err="1"/>
              <a:t>MyClass</a:t>
            </a:r>
            <a:r>
              <a:rPr lang="en-US" dirty="0"/>
              <a:t> { </a:t>
            </a:r>
          </a:p>
          <a:p>
            <a:pPr lvl="1">
              <a:buNone/>
            </a:pPr>
            <a:r>
              <a:rPr lang="en-US" dirty="0" err="1"/>
              <a:t>int</a:t>
            </a:r>
            <a:r>
              <a:rPr lang="en-US" dirty="0"/>
              <a:t> x; </a:t>
            </a:r>
          </a:p>
          <a:p>
            <a:pPr lvl="1">
              <a:buNone/>
            </a:pPr>
            <a:r>
              <a:rPr lang="en-US" dirty="0"/>
              <a:t>// Following is the constructor </a:t>
            </a:r>
          </a:p>
          <a:p>
            <a:pPr lvl="1">
              <a:buNone/>
            </a:pPr>
            <a:r>
              <a:rPr lang="en-US" dirty="0" err="1"/>
              <a:t>MyClass</a:t>
            </a:r>
            <a:r>
              <a:rPr lang="en-US" dirty="0"/>
              <a:t>(</a:t>
            </a:r>
            <a:r>
              <a:rPr lang="en-US" dirty="0" err="1"/>
              <a:t>int</a:t>
            </a:r>
            <a:r>
              <a:rPr lang="en-US" dirty="0"/>
              <a:t> </a:t>
            </a:r>
            <a:r>
              <a:rPr lang="en-US" dirty="0" err="1"/>
              <a:t>i</a:t>
            </a:r>
            <a:r>
              <a:rPr lang="en-US" dirty="0"/>
              <a:t> ) </a:t>
            </a:r>
          </a:p>
          <a:p>
            <a:pPr lvl="1">
              <a:buNone/>
            </a:pPr>
            <a:r>
              <a:rPr lang="en-US" dirty="0"/>
              <a:t>{ x = </a:t>
            </a:r>
            <a:r>
              <a:rPr lang="en-US" dirty="0" err="1"/>
              <a:t>i</a:t>
            </a:r>
            <a:r>
              <a:rPr lang="en-US" dirty="0"/>
              <a:t>; }</a:t>
            </a:r>
          </a:p>
          <a:p>
            <a:pPr lvl="1">
              <a:buNone/>
            </a:pPr>
            <a:r>
              <a:rPr lang="en-US" dirty="0"/>
              <a:t> }</a:t>
            </a:r>
          </a:p>
          <a:p>
            <a:pPr lvl="1">
              <a:buNone/>
            </a:pPr>
            <a:r>
              <a:rPr lang="en-US" dirty="0"/>
              <a:t>public class </a:t>
            </a:r>
            <a:r>
              <a:rPr lang="en-US" dirty="0" err="1"/>
              <a:t>ConsDemo</a:t>
            </a:r>
            <a:r>
              <a:rPr lang="en-US" dirty="0"/>
              <a:t> { </a:t>
            </a:r>
          </a:p>
          <a:p>
            <a:pPr lvl="1">
              <a:buNone/>
            </a:pPr>
            <a:r>
              <a:rPr lang="en-US" dirty="0"/>
              <a:t>public static void main(String </a:t>
            </a:r>
            <a:r>
              <a:rPr lang="en-US" dirty="0" err="1"/>
              <a:t>args</a:t>
            </a:r>
            <a:r>
              <a:rPr lang="en-US" dirty="0"/>
              <a:t>[]) { </a:t>
            </a:r>
          </a:p>
          <a:p>
            <a:pPr lvl="1">
              <a:buNone/>
            </a:pPr>
            <a:r>
              <a:rPr lang="en-US" dirty="0" err="1"/>
              <a:t>MyClass</a:t>
            </a:r>
            <a:r>
              <a:rPr lang="en-US" dirty="0"/>
              <a:t> t1 = new </a:t>
            </a:r>
            <a:r>
              <a:rPr lang="en-US" dirty="0" err="1"/>
              <a:t>MyClass</a:t>
            </a:r>
            <a:r>
              <a:rPr lang="en-US" dirty="0"/>
              <a:t>( 10 ); </a:t>
            </a:r>
          </a:p>
          <a:p>
            <a:pPr lvl="1">
              <a:buNone/>
            </a:pPr>
            <a:r>
              <a:rPr lang="en-US" dirty="0" err="1"/>
              <a:t>MyClass</a:t>
            </a:r>
            <a:r>
              <a:rPr lang="en-US" dirty="0"/>
              <a:t> t2 = new </a:t>
            </a:r>
            <a:r>
              <a:rPr lang="en-US" dirty="0" err="1"/>
              <a:t>MyClass</a:t>
            </a:r>
            <a:r>
              <a:rPr lang="en-US" dirty="0"/>
              <a:t>( 20 ); </a:t>
            </a:r>
          </a:p>
          <a:p>
            <a:pPr lvl="1">
              <a:buNone/>
            </a:pPr>
            <a:r>
              <a:rPr lang="en-US" dirty="0" err="1"/>
              <a:t>System.out.println</a:t>
            </a:r>
            <a:r>
              <a:rPr lang="en-US" dirty="0"/>
              <a:t>(t1.x + " " + t2.x); } </a:t>
            </a:r>
          </a:p>
          <a:p>
            <a:pPr lvl="1">
              <a:buNone/>
            </a:pPr>
            <a:r>
              <a:rPr lang="en-US" dirty="0"/>
              <a:t>}</a:t>
            </a:r>
          </a:p>
        </p:txBody>
      </p:sp>
      <p:pic>
        <p:nvPicPr>
          <p:cNvPr id="4" name="Picture 3" descr="img17.PNG"/>
          <p:cNvPicPr>
            <a:picLocks noChangeAspect="1"/>
          </p:cNvPicPr>
          <p:nvPr/>
        </p:nvPicPr>
        <p:blipFill>
          <a:blip r:embed="rId2"/>
          <a:stretch>
            <a:fillRect/>
          </a:stretch>
        </p:blipFill>
        <p:spPr>
          <a:xfrm>
            <a:off x="4267200" y="3581400"/>
            <a:ext cx="4481713" cy="881101"/>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Constructor Overloading in Java</a:t>
            </a:r>
          </a:p>
        </p:txBody>
      </p:sp>
      <p:sp>
        <p:nvSpPr>
          <p:cNvPr id="3" name="Content Placeholder 2"/>
          <p:cNvSpPr>
            <a:spLocks noGrp="1"/>
          </p:cNvSpPr>
          <p:nvPr>
            <p:ph sz="quarter" idx="1"/>
          </p:nvPr>
        </p:nvSpPr>
        <p:spPr/>
        <p:txBody>
          <a:bodyPr/>
          <a:lstStyle/>
          <a:p>
            <a:r>
              <a:rPr lang="en-US" dirty="0"/>
              <a:t>In Java, a constructor is just like a method but without return type. It can also be overloaded like Java methods.</a:t>
            </a:r>
          </a:p>
          <a:p>
            <a:r>
              <a:rPr lang="en-US" dirty="0"/>
              <a:t>Constructor overloading in Java is a technique of having more than one constructor with different parameter lists. They are arranged in a way that each constructor performs a different task. They are differentiated by the compiler by the number of parameters in the list and their types.</a:t>
            </a:r>
          </a:p>
          <a:p>
            <a:r>
              <a:rPr lang="en-US" dirty="0"/>
              <a:t>Example on next page-</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04800"/>
            <a:ext cx="7467600" cy="6169152"/>
          </a:xfrm>
        </p:spPr>
        <p:txBody>
          <a:bodyPr>
            <a:normAutofit fontScale="70000" lnSpcReduction="20000"/>
          </a:bodyPr>
          <a:lstStyle/>
          <a:p>
            <a:pPr>
              <a:buNone/>
            </a:pPr>
            <a:r>
              <a:rPr lang="en-US" dirty="0"/>
              <a:t>//Java program to overload constructors in java  </a:t>
            </a:r>
          </a:p>
          <a:p>
            <a:pPr>
              <a:buNone/>
            </a:pPr>
            <a:r>
              <a:rPr lang="en-US" b="1" dirty="0"/>
              <a:t>class</a:t>
            </a:r>
            <a:r>
              <a:rPr lang="en-US" dirty="0"/>
              <a:t> Student5{  </a:t>
            </a:r>
          </a:p>
          <a:p>
            <a:pPr>
              <a:buNone/>
            </a:pPr>
            <a:r>
              <a:rPr lang="en-US" dirty="0"/>
              <a:t>    </a:t>
            </a:r>
            <a:r>
              <a:rPr lang="en-US" b="1" dirty="0" err="1"/>
              <a:t>int</a:t>
            </a:r>
            <a:r>
              <a:rPr lang="en-US" dirty="0"/>
              <a:t> id;  </a:t>
            </a:r>
          </a:p>
          <a:p>
            <a:pPr>
              <a:buNone/>
            </a:pPr>
            <a:r>
              <a:rPr lang="en-US" dirty="0"/>
              <a:t>    String name;  </a:t>
            </a:r>
          </a:p>
          <a:p>
            <a:pPr>
              <a:buNone/>
            </a:pPr>
            <a:r>
              <a:rPr lang="en-US" dirty="0"/>
              <a:t>    </a:t>
            </a:r>
            <a:r>
              <a:rPr lang="en-US" b="1" dirty="0" err="1"/>
              <a:t>int</a:t>
            </a:r>
            <a:r>
              <a:rPr lang="en-US" dirty="0"/>
              <a:t> age;  </a:t>
            </a:r>
          </a:p>
          <a:p>
            <a:pPr>
              <a:buNone/>
            </a:pPr>
            <a:r>
              <a:rPr lang="en-US" dirty="0"/>
              <a:t>    //creating two </a:t>
            </a:r>
            <a:r>
              <a:rPr lang="en-US" dirty="0" err="1"/>
              <a:t>arg</a:t>
            </a:r>
            <a:r>
              <a:rPr lang="en-US" dirty="0"/>
              <a:t> constructor  </a:t>
            </a:r>
          </a:p>
          <a:p>
            <a:pPr>
              <a:buNone/>
            </a:pPr>
            <a:r>
              <a:rPr lang="en-US" dirty="0"/>
              <a:t>    Student5(</a:t>
            </a:r>
            <a:r>
              <a:rPr lang="en-US" b="1" dirty="0" err="1"/>
              <a:t>int</a:t>
            </a:r>
            <a:r>
              <a:rPr lang="en-US" dirty="0"/>
              <a:t> </a:t>
            </a:r>
            <a:r>
              <a:rPr lang="en-US" dirty="0" err="1"/>
              <a:t>i,String</a:t>
            </a:r>
            <a:r>
              <a:rPr lang="en-US" dirty="0"/>
              <a:t> n){  </a:t>
            </a:r>
          </a:p>
          <a:p>
            <a:pPr>
              <a:buNone/>
            </a:pPr>
            <a:r>
              <a:rPr lang="en-US" dirty="0"/>
              <a:t>    id = </a:t>
            </a:r>
            <a:r>
              <a:rPr lang="en-US" dirty="0" err="1"/>
              <a:t>i</a:t>
            </a:r>
            <a:r>
              <a:rPr lang="en-US" dirty="0"/>
              <a:t>;  </a:t>
            </a:r>
          </a:p>
          <a:p>
            <a:pPr>
              <a:buNone/>
            </a:pPr>
            <a:r>
              <a:rPr lang="en-US" dirty="0"/>
              <a:t>    name = n;  </a:t>
            </a:r>
          </a:p>
          <a:p>
            <a:pPr>
              <a:buNone/>
            </a:pPr>
            <a:r>
              <a:rPr lang="en-US" dirty="0"/>
              <a:t>    }  </a:t>
            </a:r>
          </a:p>
          <a:p>
            <a:pPr>
              <a:buNone/>
            </a:pPr>
            <a:r>
              <a:rPr lang="en-US" dirty="0"/>
              <a:t>    //creating three </a:t>
            </a:r>
            <a:r>
              <a:rPr lang="en-US" dirty="0" err="1"/>
              <a:t>arg</a:t>
            </a:r>
            <a:r>
              <a:rPr lang="en-US" dirty="0"/>
              <a:t> constructor  </a:t>
            </a:r>
          </a:p>
          <a:p>
            <a:pPr>
              <a:buNone/>
            </a:pPr>
            <a:r>
              <a:rPr lang="en-US" dirty="0"/>
              <a:t>    Student5(</a:t>
            </a:r>
            <a:r>
              <a:rPr lang="en-US" b="1" dirty="0" err="1"/>
              <a:t>int</a:t>
            </a:r>
            <a:r>
              <a:rPr lang="en-US" dirty="0"/>
              <a:t> </a:t>
            </a:r>
            <a:r>
              <a:rPr lang="en-US" dirty="0" err="1"/>
              <a:t>i,String</a:t>
            </a:r>
            <a:r>
              <a:rPr lang="en-US" dirty="0"/>
              <a:t> </a:t>
            </a:r>
            <a:r>
              <a:rPr lang="en-US" dirty="0" err="1"/>
              <a:t>n,</a:t>
            </a:r>
            <a:r>
              <a:rPr lang="en-US" b="1" dirty="0" err="1"/>
              <a:t>int</a:t>
            </a:r>
            <a:r>
              <a:rPr lang="en-US" dirty="0"/>
              <a:t> a){  </a:t>
            </a:r>
          </a:p>
          <a:p>
            <a:pPr>
              <a:buNone/>
            </a:pPr>
            <a:r>
              <a:rPr lang="en-US" dirty="0"/>
              <a:t>    id = </a:t>
            </a:r>
            <a:r>
              <a:rPr lang="en-US" dirty="0" err="1"/>
              <a:t>i</a:t>
            </a:r>
            <a:r>
              <a:rPr lang="en-US" dirty="0"/>
              <a:t>;  </a:t>
            </a:r>
          </a:p>
          <a:p>
            <a:pPr>
              <a:buNone/>
            </a:pPr>
            <a:r>
              <a:rPr lang="en-US" dirty="0"/>
              <a:t>    name = n;  </a:t>
            </a:r>
          </a:p>
          <a:p>
            <a:pPr>
              <a:buNone/>
            </a:pPr>
            <a:r>
              <a:rPr lang="en-US" dirty="0"/>
              <a:t>    age=a;  </a:t>
            </a:r>
          </a:p>
          <a:p>
            <a:pPr>
              <a:buNone/>
            </a:pPr>
            <a:r>
              <a:rPr lang="en-US" dirty="0"/>
              <a:t>    }  </a:t>
            </a:r>
          </a:p>
          <a:p>
            <a:pPr>
              <a:buNone/>
            </a:pPr>
            <a:r>
              <a:rPr lang="en-US" dirty="0"/>
              <a:t>    </a:t>
            </a:r>
            <a:r>
              <a:rPr lang="en-US" b="1" dirty="0"/>
              <a:t>void</a:t>
            </a:r>
            <a:r>
              <a:rPr lang="en-US" dirty="0"/>
              <a:t> display(){</a:t>
            </a:r>
            <a:r>
              <a:rPr lang="en-US" dirty="0" err="1"/>
              <a:t>System.out.println</a:t>
            </a:r>
            <a:r>
              <a:rPr lang="en-US" dirty="0"/>
              <a:t>(id+" "+name+" "+age);}  </a:t>
            </a:r>
          </a:p>
          <a:p>
            <a:pPr>
              <a:buNone/>
            </a:pPr>
            <a:r>
              <a:rPr lang="en-US" dirty="0"/>
              <a:t>    </a:t>
            </a:r>
            <a:r>
              <a:rPr lang="en-US" b="1" dirty="0"/>
              <a:t>public</a:t>
            </a:r>
            <a:r>
              <a:rPr lang="en-US" dirty="0"/>
              <a:t> </a:t>
            </a:r>
            <a:r>
              <a:rPr lang="en-US" b="1" dirty="0"/>
              <a:t>static</a:t>
            </a:r>
            <a:r>
              <a:rPr lang="en-US" dirty="0"/>
              <a:t> </a:t>
            </a:r>
            <a:r>
              <a:rPr lang="en-US" b="1" dirty="0"/>
              <a:t>void</a:t>
            </a:r>
            <a:r>
              <a:rPr lang="en-US" dirty="0"/>
              <a:t> main(String </a:t>
            </a:r>
            <a:r>
              <a:rPr lang="en-US" dirty="0" err="1"/>
              <a:t>args</a:t>
            </a:r>
            <a:r>
              <a:rPr lang="en-US" dirty="0"/>
              <a:t>[]){  </a:t>
            </a:r>
          </a:p>
          <a:p>
            <a:pPr>
              <a:buNone/>
            </a:pPr>
            <a:r>
              <a:rPr lang="en-US" dirty="0"/>
              <a:t>    Student5 s1 = </a:t>
            </a:r>
            <a:r>
              <a:rPr lang="en-US" b="1" dirty="0"/>
              <a:t>new</a:t>
            </a:r>
            <a:r>
              <a:rPr lang="en-US" dirty="0"/>
              <a:t> Student5(111,"Karan");  </a:t>
            </a:r>
          </a:p>
          <a:p>
            <a:pPr>
              <a:buNone/>
            </a:pPr>
            <a:r>
              <a:rPr lang="en-US" dirty="0"/>
              <a:t>    Student5 s2 = </a:t>
            </a:r>
            <a:r>
              <a:rPr lang="en-US" b="1" dirty="0"/>
              <a:t>new</a:t>
            </a:r>
            <a:r>
              <a:rPr lang="en-US" dirty="0"/>
              <a:t> Student5(222,"Aryan",25);  </a:t>
            </a:r>
          </a:p>
          <a:p>
            <a:pPr>
              <a:buNone/>
            </a:pPr>
            <a:r>
              <a:rPr lang="en-US" dirty="0"/>
              <a:t>    s1.display();  </a:t>
            </a:r>
          </a:p>
          <a:p>
            <a:pPr>
              <a:buNone/>
            </a:pPr>
            <a:r>
              <a:rPr lang="en-US" dirty="0"/>
              <a:t>    s2.display();  </a:t>
            </a:r>
          </a:p>
          <a:p>
            <a:pPr>
              <a:buNone/>
            </a:pPr>
            <a:r>
              <a:rPr lang="en-US" dirty="0"/>
              <a:t>   }  </a:t>
            </a:r>
          </a:p>
          <a:p>
            <a:pPr>
              <a:buNone/>
            </a:pPr>
            <a:r>
              <a:rPr lang="en-US" dirty="0"/>
              <a:t>}  </a:t>
            </a:r>
          </a:p>
          <a:p>
            <a:endParaRPr lang="en-US" dirty="0"/>
          </a:p>
        </p:txBody>
      </p:sp>
      <p:pic>
        <p:nvPicPr>
          <p:cNvPr id="4" name="Picture 3" descr="img19.PNG"/>
          <p:cNvPicPr>
            <a:picLocks noChangeAspect="1"/>
          </p:cNvPicPr>
          <p:nvPr/>
        </p:nvPicPr>
        <p:blipFill>
          <a:blip r:embed="rId2"/>
          <a:stretch>
            <a:fillRect/>
          </a:stretch>
        </p:blipFill>
        <p:spPr>
          <a:xfrm>
            <a:off x="5867400" y="2514600"/>
            <a:ext cx="2381338" cy="1804043"/>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334962"/>
          </a:xfrm>
        </p:spPr>
        <p:txBody>
          <a:bodyPr>
            <a:normAutofit fontScale="90000"/>
          </a:bodyPr>
          <a:lstStyle/>
          <a:p>
            <a:r>
              <a:rPr lang="en-US" dirty="0"/>
              <a:t>Java Copy Constructor</a:t>
            </a:r>
          </a:p>
        </p:txBody>
      </p:sp>
      <p:sp>
        <p:nvSpPr>
          <p:cNvPr id="3" name="Content Placeholder 2"/>
          <p:cNvSpPr>
            <a:spLocks noGrp="1"/>
          </p:cNvSpPr>
          <p:nvPr>
            <p:ph sz="quarter" idx="1"/>
          </p:nvPr>
        </p:nvSpPr>
        <p:spPr>
          <a:xfrm>
            <a:off x="457200" y="609600"/>
            <a:ext cx="7467600" cy="5864352"/>
          </a:xfrm>
        </p:spPr>
        <p:txBody>
          <a:bodyPr>
            <a:normAutofit fontScale="70000" lnSpcReduction="20000"/>
          </a:bodyPr>
          <a:lstStyle/>
          <a:p>
            <a:r>
              <a:rPr lang="en-US" dirty="0"/>
              <a:t>There is no copy constructor in java. However, we can copy the values from one object to another like copy constructor in C++.</a:t>
            </a:r>
          </a:p>
          <a:p>
            <a:r>
              <a:rPr lang="en-US" dirty="0"/>
              <a:t>//Java program to initialize the values from one object to another  </a:t>
            </a:r>
          </a:p>
          <a:p>
            <a:pPr>
              <a:buNone/>
            </a:pPr>
            <a:r>
              <a:rPr lang="en-US" b="1" dirty="0"/>
              <a:t>class</a:t>
            </a:r>
            <a:r>
              <a:rPr lang="en-US" dirty="0"/>
              <a:t> Student6{  </a:t>
            </a:r>
          </a:p>
          <a:p>
            <a:pPr>
              <a:buNone/>
            </a:pPr>
            <a:r>
              <a:rPr lang="en-US" dirty="0"/>
              <a:t>    </a:t>
            </a:r>
            <a:r>
              <a:rPr lang="en-US" b="1" dirty="0" err="1"/>
              <a:t>int</a:t>
            </a:r>
            <a:r>
              <a:rPr lang="en-US" dirty="0"/>
              <a:t> id;  </a:t>
            </a:r>
          </a:p>
          <a:p>
            <a:pPr>
              <a:buNone/>
            </a:pPr>
            <a:r>
              <a:rPr lang="en-US" dirty="0"/>
              <a:t>    String name;  </a:t>
            </a:r>
          </a:p>
          <a:p>
            <a:pPr>
              <a:buNone/>
            </a:pPr>
            <a:r>
              <a:rPr lang="en-US" dirty="0"/>
              <a:t>    //constructor to initialize integer and string  </a:t>
            </a:r>
          </a:p>
          <a:p>
            <a:pPr>
              <a:buNone/>
            </a:pPr>
            <a:r>
              <a:rPr lang="en-US" dirty="0"/>
              <a:t>    Student6(</a:t>
            </a:r>
            <a:r>
              <a:rPr lang="en-US" b="1" dirty="0" err="1"/>
              <a:t>int</a:t>
            </a:r>
            <a:r>
              <a:rPr lang="en-US" dirty="0"/>
              <a:t> </a:t>
            </a:r>
            <a:r>
              <a:rPr lang="en-US" dirty="0" err="1"/>
              <a:t>i,String</a:t>
            </a:r>
            <a:r>
              <a:rPr lang="en-US" dirty="0"/>
              <a:t> n){  </a:t>
            </a:r>
          </a:p>
          <a:p>
            <a:pPr>
              <a:buNone/>
            </a:pPr>
            <a:r>
              <a:rPr lang="en-US" dirty="0"/>
              <a:t>    id = </a:t>
            </a:r>
            <a:r>
              <a:rPr lang="en-US" dirty="0" err="1"/>
              <a:t>i</a:t>
            </a:r>
            <a:r>
              <a:rPr lang="en-US" dirty="0"/>
              <a:t>;  </a:t>
            </a:r>
          </a:p>
          <a:p>
            <a:pPr>
              <a:buNone/>
            </a:pPr>
            <a:r>
              <a:rPr lang="en-US" dirty="0"/>
              <a:t>    name = n;  </a:t>
            </a:r>
          </a:p>
          <a:p>
            <a:pPr>
              <a:buNone/>
            </a:pPr>
            <a:r>
              <a:rPr lang="en-US" dirty="0"/>
              <a:t>    }  </a:t>
            </a:r>
          </a:p>
          <a:p>
            <a:pPr>
              <a:buNone/>
            </a:pPr>
            <a:r>
              <a:rPr lang="en-US" dirty="0"/>
              <a:t>    //constructor to initialize another object  </a:t>
            </a:r>
          </a:p>
          <a:p>
            <a:pPr>
              <a:buNone/>
            </a:pPr>
            <a:r>
              <a:rPr lang="en-US" dirty="0"/>
              <a:t>    Student6(Student6 s){  </a:t>
            </a:r>
          </a:p>
          <a:p>
            <a:pPr>
              <a:buNone/>
            </a:pPr>
            <a:r>
              <a:rPr lang="en-US" dirty="0"/>
              <a:t>    id = s.id;  </a:t>
            </a:r>
          </a:p>
          <a:p>
            <a:pPr>
              <a:buNone/>
            </a:pPr>
            <a:r>
              <a:rPr lang="en-US" dirty="0"/>
              <a:t>    name =s.name;  </a:t>
            </a:r>
          </a:p>
          <a:p>
            <a:pPr>
              <a:buNone/>
            </a:pPr>
            <a:r>
              <a:rPr lang="en-US" dirty="0"/>
              <a:t>    }  </a:t>
            </a:r>
          </a:p>
          <a:p>
            <a:pPr>
              <a:buNone/>
            </a:pPr>
            <a:r>
              <a:rPr lang="en-US" dirty="0"/>
              <a:t>    </a:t>
            </a:r>
            <a:r>
              <a:rPr lang="en-US" b="1" dirty="0"/>
              <a:t>void</a:t>
            </a:r>
            <a:r>
              <a:rPr lang="en-US" dirty="0"/>
              <a:t> display(){</a:t>
            </a:r>
            <a:r>
              <a:rPr lang="en-US" dirty="0" err="1"/>
              <a:t>System.out.println</a:t>
            </a:r>
            <a:r>
              <a:rPr lang="en-US" dirty="0"/>
              <a:t>(id+" "+name);}  </a:t>
            </a:r>
          </a:p>
          <a:p>
            <a:pPr>
              <a:buNone/>
            </a:pPr>
            <a:r>
              <a:rPr lang="en-US" dirty="0"/>
              <a:t>    </a:t>
            </a:r>
            <a:r>
              <a:rPr lang="en-US" b="1" dirty="0"/>
              <a:t>public</a:t>
            </a:r>
            <a:r>
              <a:rPr lang="en-US" dirty="0"/>
              <a:t> </a:t>
            </a:r>
            <a:r>
              <a:rPr lang="en-US" b="1" dirty="0"/>
              <a:t>static</a:t>
            </a:r>
            <a:r>
              <a:rPr lang="en-US" dirty="0"/>
              <a:t> </a:t>
            </a:r>
            <a:r>
              <a:rPr lang="en-US" b="1" dirty="0"/>
              <a:t>void</a:t>
            </a:r>
            <a:r>
              <a:rPr lang="en-US" dirty="0"/>
              <a:t> main(String </a:t>
            </a:r>
            <a:r>
              <a:rPr lang="en-US" dirty="0" err="1"/>
              <a:t>args</a:t>
            </a:r>
            <a:r>
              <a:rPr lang="en-US" dirty="0"/>
              <a:t>[]){  </a:t>
            </a:r>
          </a:p>
          <a:p>
            <a:pPr>
              <a:buNone/>
            </a:pPr>
            <a:r>
              <a:rPr lang="en-US" dirty="0"/>
              <a:t>    Student6 s1 = </a:t>
            </a:r>
            <a:r>
              <a:rPr lang="en-US" b="1" dirty="0"/>
              <a:t>new</a:t>
            </a:r>
            <a:r>
              <a:rPr lang="en-US" dirty="0"/>
              <a:t> Student6(111,"Karan");  </a:t>
            </a:r>
          </a:p>
          <a:p>
            <a:pPr>
              <a:buNone/>
            </a:pPr>
            <a:r>
              <a:rPr lang="en-US" dirty="0"/>
              <a:t>    Student6 s2 = </a:t>
            </a:r>
            <a:r>
              <a:rPr lang="en-US" b="1" dirty="0"/>
              <a:t>new</a:t>
            </a:r>
            <a:r>
              <a:rPr lang="en-US" dirty="0"/>
              <a:t> Student6(s1);  </a:t>
            </a:r>
          </a:p>
          <a:p>
            <a:pPr>
              <a:buNone/>
            </a:pPr>
            <a:r>
              <a:rPr lang="en-US" dirty="0"/>
              <a:t>    s1.display();  </a:t>
            </a:r>
          </a:p>
          <a:p>
            <a:pPr>
              <a:buNone/>
            </a:pPr>
            <a:r>
              <a:rPr lang="en-US" dirty="0"/>
              <a:t>    s2.display();  </a:t>
            </a:r>
          </a:p>
          <a:p>
            <a:pPr>
              <a:buNone/>
            </a:pPr>
            <a:r>
              <a:rPr lang="en-US" dirty="0"/>
              <a:t>   }  </a:t>
            </a:r>
          </a:p>
          <a:p>
            <a:pPr>
              <a:buNone/>
            </a:pPr>
            <a:r>
              <a:rPr lang="en-US" dirty="0"/>
              <a:t>}  </a:t>
            </a:r>
          </a:p>
          <a:p>
            <a:endParaRPr lang="en-US"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this keyword in java</a:t>
            </a:r>
          </a:p>
        </p:txBody>
      </p:sp>
      <p:sp>
        <p:nvSpPr>
          <p:cNvPr id="3" name="Content Placeholder 2"/>
          <p:cNvSpPr>
            <a:spLocks noGrp="1"/>
          </p:cNvSpPr>
          <p:nvPr>
            <p:ph sz="quarter" idx="1"/>
          </p:nvPr>
        </p:nvSpPr>
        <p:spPr/>
        <p:txBody>
          <a:bodyPr/>
          <a:lstStyle/>
          <a:p>
            <a:r>
              <a:rPr lang="en-US" dirty="0"/>
              <a:t>There can be a lot of usage of </a:t>
            </a:r>
            <a:r>
              <a:rPr lang="en-US" b="1" dirty="0"/>
              <a:t>java this keyword</a:t>
            </a:r>
            <a:r>
              <a:rPr lang="en-US" dirty="0"/>
              <a:t>. In java, this is a </a:t>
            </a:r>
            <a:r>
              <a:rPr lang="en-US" b="1" dirty="0"/>
              <a:t>reference variable</a:t>
            </a:r>
            <a:r>
              <a:rPr lang="en-US" dirty="0"/>
              <a:t> that refers to the current object.</a:t>
            </a:r>
          </a:p>
        </p:txBody>
      </p:sp>
      <p:pic>
        <p:nvPicPr>
          <p:cNvPr id="4" name="Picture 3" descr="img20.jpg"/>
          <p:cNvPicPr>
            <a:picLocks noChangeAspect="1"/>
          </p:cNvPicPr>
          <p:nvPr/>
        </p:nvPicPr>
        <p:blipFill>
          <a:blip r:embed="rId2"/>
          <a:stretch>
            <a:fillRect/>
          </a:stretch>
        </p:blipFill>
        <p:spPr>
          <a:xfrm>
            <a:off x="1752600" y="2286000"/>
            <a:ext cx="4809840" cy="2090738"/>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Usage of java this keyword</a:t>
            </a:r>
          </a:p>
        </p:txBody>
      </p:sp>
      <p:sp>
        <p:nvSpPr>
          <p:cNvPr id="3" name="Content Placeholder 2"/>
          <p:cNvSpPr>
            <a:spLocks noGrp="1"/>
          </p:cNvSpPr>
          <p:nvPr>
            <p:ph sz="quarter" idx="1"/>
          </p:nvPr>
        </p:nvSpPr>
        <p:spPr/>
        <p:txBody>
          <a:bodyPr/>
          <a:lstStyle/>
          <a:p>
            <a:r>
              <a:rPr lang="en-US" dirty="0"/>
              <a:t>Here is given the 6 usage of java this keyword.</a:t>
            </a:r>
          </a:p>
          <a:p>
            <a:pPr marL="457200" indent="-457200">
              <a:buFont typeface="+mj-lt"/>
              <a:buAutoNum type="arabicPeriod"/>
            </a:pPr>
            <a:r>
              <a:rPr lang="en-US" dirty="0"/>
              <a:t>this can be used to refer current class instance variable.</a:t>
            </a:r>
          </a:p>
          <a:p>
            <a:pPr marL="457200" indent="-457200">
              <a:buFont typeface="+mj-lt"/>
              <a:buAutoNum type="arabicPeriod"/>
            </a:pPr>
            <a:r>
              <a:rPr lang="en-US" dirty="0"/>
              <a:t>this can be used to invoke current class method (implicitly)</a:t>
            </a:r>
          </a:p>
          <a:p>
            <a:pPr marL="457200" indent="-457200">
              <a:buFont typeface="+mj-lt"/>
              <a:buAutoNum type="arabicPeriod"/>
            </a:pPr>
            <a:r>
              <a:rPr lang="en-US" dirty="0"/>
              <a:t>this() can be used to invoke current class constructor.</a:t>
            </a:r>
          </a:p>
          <a:p>
            <a:pPr marL="457200" indent="-457200">
              <a:buFont typeface="+mj-lt"/>
              <a:buAutoNum type="arabicPeriod"/>
            </a:pPr>
            <a:r>
              <a:rPr lang="en-US" dirty="0"/>
              <a:t>this can be passed as an argument in the method call.</a:t>
            </a:r>
          </a:p>
          <a:p>
            <a:pPr marL="457200" indent="-457200">
              <a:buFont typeface="+mj-lt"/>
              <a:buAutoNum type="arabicPeriod"/>
            </a:pPr>
            <a:r>
              <a:rPr lang="en-US" dirty="0"/>
              <a:t>this can be passed as argument in the constructor call.</a:t>
            </a:r>
          </a:p>
          <a:p>
            <a:pPr marL="457200" indent="-457200">
              <a:buFont typeface="+mj-lt"/>
              <a:buAutoNum type="arabicPeriod"/>
            </a:pPr>
            <a:r>
              <a:rPr lang="en-US" dirty="0"/>
              <a:t>this can be used to return the current class instance from the method.</a:t>
            </a:r>
          </a:p>
          <a:p>
            <a:endParaRPr lang="en-US"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1) this: to refer current class instance variable</a:t>
            </a:r>
            <a:endParaRPr lang="en-US" dirty="0"/>
          </a:p>
        </p:txBody>
      </p:sp>
      <p:sp>
        <p:nvSpPr>
          <p:cNvPr id="3" name="Content Placeholder 2"/>
          <p:cNvSpPr>
            <a:spLocks noGrp="1"/>
          </p:cNvSpPr>
          <p:nvPr>
            <p:ph sz="quarter" idx="1"/>
          </p:nvPr>
        </p:nvSpPr>
        <p:spPr/>
        <p:txBody>
          <a:bodyPr/>
          <a:lstStyle/>
          <a:p>
            <a:r>
              <a:rPr lang="en-US" dirty="0"/>
              <a:t>The this keyword can be used to refer current class instance variable. If there is ambiguity between the instance variables and parameters, this keyword resolves the problem of ambiguity.</a:t>
            </a:r>
          </a:p>
          <a:p>
            <a:r>
              <a:rPr lang="en-US" dirty="0"/>
              <a:t>Understanding the problem without this keyword</a:t>
            </a:r>
          </a:p>
          <a:p>
            <a:r>
              <a:rPr lang="en-US" dirty="0"/>
              <a:t>Let's understand the problem if we don't use this keyword by the example given on next slide:</a:t>
            </a:r>
            <a:br>
              <a:rPr lang="en-US" dirty="0"/>
            </a:br>
            <a:endParaRPr lang="en-US"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19046"/>
            <a:ext cx="7467600" cy="6016752"/>
          </a:xfrm>
        </p:spPr>
        <p:txBody>
          <a:bodyPr>
            <a:normAutofit fontScale="92500" lnSpcReduction="20000"/>
          </a:bodyPr>
          <a:lstStyle/>
          <a:p>
            <a:pPr>
              <a:buNone/>
            </a:pPr>
            <a:r>
              <a:rPr lang="en-US" b="1" dirty="0"/>
              <a:t>class</a:t>
            </a:r>
            <a:r>
              <a:rPr lang="en-US" dirty="0"/>
              <a:t> Student{  </a:t>
            </a:r>
          </a:p>
          <a:p>
            <a:pPr>
              <a:buNone/>
            </a:pPr>
            <a:r>
              <a:rPr lang="en-US" b="1" dirty="0" err="1"/>
              <a:t>int</a:t>
            </a:r>
            <a:r>
              <a:rPr lang="en-US" dirty="0"/>
              <a:t> </a:t>
            </a:r>
            <a:r>
              <a:rPr lang="en-US" dirty="0" err="1"/>
              <a:t>rollno</a:t>
            </a:r>
            <a:r>
              <a:rPr lang="en-US" dirty="0"/>
              <a:t>;  </a:t>
            </a:r>
          </a:p>
          <a:p>
            <a:pPr>
              <a:buNone/>
            </a:pPr>
            <a:r>
              <a:rPr lang="en-US" dirty="0"/>
              <a:t>String name;  </a:t>
            </a:r>
          </a:p>
          <a:p>
            <a:pPr>
              <a:buNone/>
            </a:pPr>
            <a:r>
              <a:rPr lang="en-US" b="1" dirty="0"/>
              <a:t>float</a:t>
            </a:r>
            <a:r>
              <a:rPr lang="en-US" dirty="0"/>
              <a:t> fee;  </a:t>
            </a:r>
          </a:p>
          <a:p>
            <a:pPr>
              <a:buNone/>
            </a:pPr>
            <a:r>
              <a:rPr lang="en-US" dirty="0"/>
              <a:t>Student(</a:t>
            </a:r>
            <a:r>
              <a:rPr lang="en-US" b="1" dirty="0"/>
              <a:t>int</a:t>
            </a:r>
            <a:r>
              <a:rPr lang="en-US" dirty="0"/>
              <a:t> </a:t>
            </a:r>
            <a:r>
              <a:rPr lang="en-US" dirty="0" err="1"/>
              <a:t>rollno,String</a:t>
            </a:r>
            <a:r>
              <a:rPr lang="en-US" dirty="0"/>
              <a:t> </a:t>
            </a:r>
            <a:r>
              <a:rPr lang="en-US" dirty="0" err="1"/>
              <a:t>name,</a:t>
            </a:r>
            <a:r>
              <a:rPr lang="en-US" b="1" dirty="0" err="1"/>
              <a:t>float</a:t>
            </a:r>
            <a:r>
              <a:rPr lang="en-US" dirty="0"/>
              <a:t> fee){  </a:t>
            </a:r>
          </a:p>
          <a:p>
            <a:pPr>
              <a:buNone/>
            </a:pPr>
            <a:r>
              <a:rPr lang="en-US" dirty="0" err="1"/>
              <a:t>rollno</a:t>
            </a:r>
            <a:r>
              <a:rPr lang="en-US" dirty="0"/>
              <a:t>=</a:t>
            </a:r>
            <a:r>
              <a:rPr lang="en-US" dirty="0" err="1"/>
              <a:t>rollno</a:t>
            </a:r>
            <a:r>
              <a:rPr lang="en-US" dirty="0"/>
              <a:t>;  </a:t>
            </a:r>
          </a:p>
          <a:p>
            <a:pPr>
              <a:buNone/>
            </a:pPr>
            <a:r>
              <a:rPr lang="en-US" dirty="0"/>
              <a:t>name=name;  </a:t>
            </a:r>
          </a:p>
          <a:p>
            <a:pPr>
              <a:buNone/>
            </a:pPr>
            <a:r>
              <a:rPr lang="en-US" dirty="0"/>
              <a:t>fee=fee;  </a:t>
            </a:r>
          </a:p>
          <a:p>
            <a:pPr>
              <a:buNone/>
            </a:pPr>
            <a:r>
              <a:rPr lang="en-US" dirty="0"/>
              <a:t>}  </a:t>
            </a:r>
          </a:p>
          <a:p>
            <a:pPr>
              <a:buNone/>
            </a:pPr>
            <a:r>
              <a:rPr lang="en-US" b="1" dirty="0"/>
              <a:t>void</a:t>
            </a:r>
            <a:r>
              <a:rPr lang="en-US" dirty="0"/>
              <a:t> display(){</a:t>
            </a:r>
            <a:r>
              <a:rPr lang="en-US" dirty="0" err="1"/>
              <a:t>System.out.println</a:t>
            </a:r>
            <a:r>
              <a:rPr lang="en-US" dirty="0"/>
              <a:t>(</a:t>
            </a:r>
            <a:r>
              <a:rPr lang="en-US" dirty="0" err="1"/>
              <a:t>rollno</a:t>
            </a:r>
            <a:r>
              <a:rPr lang="en-US" dirty="0"/>
              <a:t>+" "+name+" "+fee);}  </a:t>
            </a:r>
          </a:p>
          <a:p>
            <a:pPr>
              <a:buNone/>
            </a:pPr>
            <a:r>
              <a:rPr lang="en-US" dirty="0"/>
              <a:t>}  </a:t>
            </a:r>
          </a:p>
          <a:p>
            <a:pPr>
              <a:buNone/>
            </a:pPr>
            <a:r>
              <a:rPr lang="en-US" b="1" dirty="0"/>
              <a:t>class</a:t>
            </a:r>
            <a:r>
              <a:rPr lang="en-US" dirty="0"/>
              <a:t> TestThis1{  </a:t>
            </a:r>
          </a:p>
          <a:p>
            <a:pPr>
              <a:buNone/>
            </a:pPr>
            <a:r>
              <a:rPr lang="en-US" b="1" dirty="0"/>
              <a:t>public</a:t>
            </a:r>
            <a:r>
              <a:rPr lang="en-US" dirty="0"/>
              <a:t> </a:t>
            </a:r>
            <a:r>
              <a:rPr lang="en-US" b="1" dirty="0"/>
              <a:t>static</a:t>
            </a:r>
            <a:r>
              <a:rPr lang="en-US" dirty="0"/>
              <a:t> </a:t>
            </a:r>
            <a:r>
              <a:rPr lang="en-US" b="1" dirty="0"/>
              <a:t>void</a:t>
            </a:r>
            <a:r>
              <a:rPr lang="en-US" dirty="0"/>
              <a:t> main(String </a:t>
            </a:r>
            <a:r>
              <a:rPr lang="en-US" dirty="0" err="1"/>
              <a:t>args</a:t>
            </a:r>
            <a:r>
              <a:rPr lang="en-US" dirty="0"/>
              <a:t>[]){  </a:t>
            </a:r>
          </a:p>
          <a:p>
            <a:pPr>
              <a:buNone/>
            </a:pPr>
            <a:r>
              <a:rPr lang="en-US" dirty="0"/>
              <a:t>Student s1=</a:t>
            </a:r>
            <a:r>
              <a:rPr lang="en-US" b="1" dirty="0"/>
              <a:t>new</a:t>
            </a:r>
            <a:r>
              <a:rPr lang="en-US" dirty="0"/>
              <a:t> Student(111,"ankit",5000f);  </a:t>
            </a:r>
          </a:p>
          <a:p>
            <a:pPr>
              <a:buNone/>
            </a:pPr>
            <a:r>
              <a:rPr lang="en-US" dirty="0"/>
              <a:t>Student s2=</a:t>
            </a:r>
            <a:r>
              <a:rPr lang="en-US" b="1" dirty="0"/>
              <a:t>new</a:t>
            </a:r>
            <a:r>
              <a:rPr lang="en-US" dirty="0"/>
              <a:t> Student(112,"sumit",6000f);  </a:t>
            </a:r>
          </a:p>
          <a:p>
            <a:pPr>
              <a:buNone/>
            </a:pPr>
            <a:r>
              <a:rPr lang="en-US" dirty="0"/>
              <a:t>s1.display();  </a:t>
            </a:r>
          </a:p>
          <a:p>
            <a:pPr>
              <a:buNone/>
            </a:pPr>
            <a:r>
              <a:rPr lang="en-US" dirty="0"/>
              <a:t>s2.display();  </a:t>
            </a:r>
          </a:p>
          <a:p>
            <a:pPr>
              <a:buNone/>
            </a:pPr>
            <a:r>
              <a:rPr lang="en-US" dirty="0"/>
              <a:t>}}  </a:t>
            </a:r>
          </a:p>
          <a:p>
            <a:endParaRPr lang="en-US" dirty="0"/>
          </a:p>
        </p:txBody>
      </p:sp>
      <p:pic>
        <p:nvPicPr>
          <p:cNvPr id="4" name="Picture 3" descr="img21.PNG"/>
          <p:cNvPicPr>
            <a:picLocks noChangeAspect="1"/>
          </p:cNvPicPr>
          <p:nvPr/>
        </p:nvPicPr>
        <p:blipFill>
          <a:blip r:embed="rId2"/>
          <a:stretch>
            <a:fillRect/>
          </a:stretch>
        </p:blipFill>
        <p:spPr>
          <a:xfrm>
            <a:off x="5715000" y="4648200"/>
            <a:ext cx="2405133" cy="169075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Development Kit (JDK)	</a:t>
            </a:r>
          </a:p>
        </p:txBody>
      </p:sp>
      <p:sp>
        <p:nvSpPr>
          <p:cNvPr id="3" name="Content Placeholder 2"/>
          <p:cNvSpPr>
            <a:spLocks noGrp="1"/>
          </p:cNvSpPr>
          <p:nvPr>
            <p:ph sz="quarter" idx="1"/>
          </p:nvPr>
        </p:nvSpPr>
        <p:spPr>
          <a:xfrm>
            <a:off x="457200" y="990600"/>
            <a:ext cx="7467600" cy="3505200"/>
          </a:xfrm>
        </p:spPr>
        <p:txBody>
          <a:bodyPr>
            <a:normAutofit fontScale="92500" lnSpcReduction="10000"/>
          </a:bodyPr>
          <a:lstStyle/>
          <a:p>
            <a:r>
              <a:rPr lang="en-US" dirty="0"/>
              <a:t>JDK is an acronym for Java Development Kit. The Java Development Kit (JDK) is a software development environment which is used to develop Java applications and applets. </a:t>
            </a:r>
          </a:p>
          <a:p>
            <a:r>
              <a:rPr lang="en-US" dirty="0"/>
              <a:t>It physically exists. </a:t>
            </a:r>
          </a:p>
          <a:p>
            <a:r>
              <a:rPr lang="en-US" dirty="0"/>
              <a:t>It contains JRE + development tools.</a:t>
            </a:r>
          </a:p>
          <a:p>
            <a:r>
              <a:rPr lang="en-US" dirty="0"/>
              <a:t>The JDK contains a private Java Virtual Machine (JVM) and a few other resources such as an interpreter/loader (java), a compiler (</a:t>
            </a:r>
            <a:r>
              <a:rPr lang="en-US" dirty="0" err="1"/>
              <a:t>javac</a:t>
            </a:r>
            <a:r>
              <a:rPr lang="en-US" dirty="0"/>
              <a:t>), an </a:t>
            </a:r>
            <a:r>
              <a:rPr lang="en-US" dirty="0" err="1"/>
              <a:t>archiver</a:t>
            </a:r>
            <a:r>
              <a:rPr lang="en-US" dirty="0"/>
              <a:t> (jar), a documentation generator (</a:t>
            </a:r>
            <a:r>
              <a:rPr lang="en-US" dirty="0" err="1"/>
              <a:t>Javadoc</a:t>
            </a:r>
            <a:r>
              <a:rPr lang="en-US" dirty="0"/>
              <a:t>), etc. to complete the development of a Java Application.</a:t>
            </a:r>
            <a:br>
              <a:rPr lang="en-US" dirty="0"/>
            </a:br>
            <a:endParaRPr lang="en-US" dirty="0"/>
          </a:p>
          <a:p>
            <a:endParaRPr lang="en-US" dirty="0"/>
          </a:p>
        </p:txBody>
      </p:sp>
      <p:pic>
        <p:nvPicPr>
          <p:cNvPr id="4" name="Picture 3" descr="img2.png"/>
          <p:cNvPicPr>
            <a:picLocks noChangeAspect="1"/>
          </p:cNvPicPr>
          <p:nvPr/>
        </p:nvPicPr>
        <p:blipFill>
          <a:blip r:embed="rId2"/>
          <a:stretch>
            <a:fillRect/>
          </a:stretch>
        </p:blipFill>
        <p:spPr>
          <a:xfrm>
            <a:off x="3200400" y="3962400"/>
            <a:ext cx="4560423" cy="266700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334962"/>
          </a:xfrm>
        </p:spPr>
        <p:txBody>
          <a:bodyPr>
            <a:normAutofit fontScale="90000"/>
          </a:bodyPr>
          <a:lstStyle/>
          <a:p>
            <a:r>
              <a:rPr lang="en-US" dirty="0" err="1"/>
              <a:t>Contd</a:t>
            </a:r>
            <a:r>
              <a:rPr lang="en-US" dirty="0"/>
              <a:t>…</a:t>
            </a:r>
          </a:p>
        </p:txBody>
      </p:sp>
      <p:sp>
        <p:nvSpPr>
          <p:cNvPr id="3" name="Content Placeholder 2"/>
          <p:cNvSpPr>
            <a:spLocks noGrp="1"/>
          </p:cNvSpPr>
          <p:nvPr>
            <p:ph sz="quarter" idx="1"/>
          </p:nvPr>
        </p:nvSpPr>
        <p:spPr>
          <a:xfrm>
            <a:off x="457200" y="762000"/>
            <a:ext cx="7467600" cy="5711952"/>
          </a:xfrm>
        </p:spPr>
        <p:txBody>
          <a:bodyPr>
            <a:normAutofit fontScale="70000" lnSpcReduction="20000"/>
          </a:bodyPr>
          <a:lstStyle/>
          <a:p>
            <a:r>
              <a:rPr lang="en-US" dirty="0"/>
              <a:t>In the above example, parameters (formal arguments) and instance variables are same. So, we are using this keyword to distinguish local variable and instance variable.</a:t>
            </a:r>
          </a:p>
          <a:p>
            <a:r>
              <a:rPr lang="en-US" dirty="0"/>
              <a:t>Solution of the above problem by this keyword</a:t>
            </a:r>
          </a:p>
          <a:p>
            <a:pPr>
              <a:buNone/>
            </a:pPr>
            <a:r>
              <a:rPr lang="en-US" b="1" dirty="0"/>
              <a:t>class</a:t>
            </a:r>
            <a:r>
              <a:rPr lang="en-US" dirty="0"/>
              <a:t> Student{  </a:t>
            </a:r>
          </a:p>
          <a:p>
            <a:pPr>
              <a:buNone/>
            </a:pPr>
            <a:r>
              <a:rPr lang="en-US" b="1" dirty="0" err="1"/>
              <a:t>int</a:t>
            </a:r>
            <a:r>
              <a:rPr lang="en-US" dirty="0"/>
              <a:t> </a:t>
            </a:r>
            <a:r>
              <a:rPr lang="en-US" dirty="0" err="1"/>
              <a:t>rollno</a:t>
            </a:r>
            <a:r>
              <a:rPr lang="en-US" dirty="0"/>
              <a:t>;  </a:t>
            </a:r>
          </a:p>
          <a:p>
            <a:pPr>
              <a:buNone/>
            </a:pPr>
            <a:r>
              <a:rPr lang="en-US" dirty="0"/>
              <a:t>String name;  </a:t>
            </a:r>
          </a:p>
          <a:p>
            <a:pPr>
              <a:buNone/>
            </a:pPr>
            <a:r>
              <a:rPr lang="en-US" b="1" dirty="0"/>
              <a:t>float</a:t>
            </a:r>
            <a:r>
              <a:rPr lang="en-US" dirty="0"/>
              <a:t> fee;  </a:t>
            </a:r>
          </a:p>
          <a:p>
            <a:pPr>
              <a:buNone/>
            </a:pPr>
            <a:r>
              <a:rPr lang="en-US" dirty="0"/>
              <a:t>Student(</a:t>
            </a:r>
            <a:r>
              <a:rPr lang="en-US" b="1" dirty="0" err="1"/>
              <a:t>int</a:t>
            </a:r>
            <a:r>
              <a:rPr lang="en-US" dirty="0"/>
              <a:t> </a:t>
            </a:r>
            <a:r>
              <a:rPr lang="en-US" dirty="0" err="1"/>
              <a:t>rollno,String</a:t>
            </a:r>
            <a:r>
              <a:rPr lang="en-US" dirty="0"/>
              <a:t> </a:t>
            </a:r>
            <a:r>
              <a:rPr lang="en-US" dirty="0" err="1"/>
              <a:t>name,</a:t>
            </a:r>
            <a:r>
              <a:rPr lang="en-US" b="1" dirty="0" err="1"/>
              <a:t>float</a:t>
            </a:r>
            <a:r>
              <a:rPr lang="en-US" dirty="0"/>
              <a:t> fee){  </a:t>
            </a:r>
          </a:p>
          <a:p>
            <a:pPr>
              <a:buNone/>
            </a:pPr>
            <a:r>
              <a:rPr lang="en-US" b="1" dirty="0" err="1"/>
              <a:t>this</a:t>
            </a:r>
            <a:r>
              <a:rPr lang="en-US" dirty="0" err="1"/>
              <a:t>.rollno</a:t>
            </a:r>
            <a:r>
              <a:rPr lang="en-US" dirty="0"/>
              <a:t>=</a:t>
            </a:r>
            <a:r>
              <a:rPr lang="en-US" dirty="0" err="1"/>
              <a:t>rollno</a:t>
            </a:r>
            <a:r>
              <a:rPr lang="en-US" dirty="0"/>
              <a:t>;  </a:t>
            </a:r>
          </a:p>
          <a:p>
            <a:pPr>
              <a:buNone/>
            </a:pPr>
            <a:r>
              <a:rPr lang="en-US" b="1" dirty="0"/>
              <a:t>this</a:t>
            </a:r>
            <a:r>
              <a:rPr lang="en-US" dirty="0"/>
              <a:t>.name=name;  </a:t>
            </a:r>
          </a:p>
          <a:p>
            <a:pPr>
              <a:buNone/>
            </a:pPr>
            <a:r>
              <a:rPr lang="en-US" b="1" dirty="0"/>
              <a:t>this</a:t>
            </a:r>
            <a:r>
              <a:rPr lang="en-US" dirty="0"/>
              <a:t>.fee=fee;  </a:t>
            </a:r>
          </a:p>
          <a:p>
            <a:pPr>
              <a:buNone/>
            </a:pPr>
            <a:r>
              <a:rPr lang="en-US" dirty="0"/>
              <a:t>}  </a:t>
            </a:r>
          </a:p>
          <a:p>
            <a:pPr>
              <a:buNone/>
            </a:pPr>
            <a:r>
              <a:rPr lang="en-US" b="1" dirty="0"/>
              <a:t>void</a:t>
            </a:r>
            <a:r>
              <a:rPr lang="en-US" dirty="0"/>
              <a:t> display(){</a:t>
            </a:r>
            <a:r>
              <a:rPr lang="en-US" dirty="0" err="1"/>
              <a:t>System.out.println</a:t>
            </a:r>
            <a:r>
              <a:rPr lang="en-US" dirty="0"/>
              <a:t>(</a:t>
            </a:r>
            <a:r>
              <a:rPr lang="en-US" dirty="0" err="1"/>
              <a:t>rollno</a:t>
            </a:r>
            <a:r>
              <a:rPr lang="en-US" dirty="0"/>
              <a:t>+" "+name+" "+fee);}  </a:t>
            </a:r>
          </a:p>
          <a:p>
            <a:pPr>
              <a:buNone/>
            </a:pPr>
            <a:r>
              <a:rPr lang="en-US" dirty="0"/>
              <a:t>}  </a:t>
            </a:r>
          </a:p>
          <a:p>
            <a:pPr>
              <a:buNone/>
            </a:pPr>
            <a:r>
              <a:rPr lang="en-US" dirty="0"/>
              <a:t>  </a:t>
            </a:r>
          </a:p>
          <a:p>
            <a:pPr>
              <a:buNone/>
            </a:pPr>
            <a:r>
              <a:rPr lang="en-US" b="1" dirty="0"/>
              <a:t>class</a:t>
            </a:r>
            <a:r>
              <a:rPr lang="en-US" dirty="0"/>
              <a:t> TestThis2{  </a:t>
            </a:r>
          </a:p>
          <a:p>
            <a:pPr>
              <a:buNone/>
            </a:pPr>
            <a:r>
              <a:rPr lang="en-US" b="1" dirty="0"/>
              <a:t>public</a:t>
            </a:r>
            <a:r>
              <a:rPr lang="en-US" dirty="0"/>
              <a:t> </a:t>
            </a:r>
            <a:r>
              <a:rPr lang="en-US" b="1" dirty="0"/>
              <a:t>static</a:t>
            </a:r>
            <a:r>
              <a:rPr lang="en-US" dirty="0"/>
              <a:t> </a:t>
            </a:r>
            <a:r>
              <a:rPr lang="en-US" b="1" dirty="0"/>
              <a:t>void</a:t>
            </a:r>
            <a:r>
              <a:rPr lang="en-US" dirty="0"/>
              <a:t> main(String </a:t>
            </a:r>
            <a:r>
              <a:rPr lang="en-US" dirty="0" err="1"/>
              <a:t>args</a:t>
            </a:r>
            <a:r>
              <a:rPr lang="en-US" dirty="0"/>
              <a:t>[]){  </a:t>
            </a:r>
          </a:p>
          <a:p>
            <a:pPr>
              <a:buNone/>
            </a:pPr>
            <a:r>
              <a:rPr lang="en-US" dirty="0"/>
              <a:t>Student s1=</a:t>
            </a:r>
            <a:r>
              <a:rPr lang="en-US" b="1" dirty="0"/>
              <a:t>new</a:t>
            </a:r>
            <a:r>
              <a:rPr lang="en-US" dirty="0"/>
              <a:t> Student(111,"ankit",5000f);  </a:t>
            </a:r>
          </a:p>
          <a:p>
            <a:pPr>
              <a:buNone/>
            </a:pPr>
            <a:r>
              <a:rPr lang="en-US" dirty="0"/>
              <a:t>Student s2=</a:t>
            </a:r>
            <a:r>
              <a:rPr lang="en-US" b="1" dirty="0"/>
              <a:t>new</a:t>
            </a:r>
            <a:r>
              <a:rPr lang="en-US" dirty="0"/>
              <a:t> Student(112,"sumit",6000f);  </a:t>
            </a:r>
          </a:p>
          <a:p>
            <a:pPr>
              <a:buNone/>
            </a:pPr>
            <a:r>
              <a:rPr lang="en-US" dirty="0"/>
              <a:t>s1.display();  </a:t>
            </a:r>
          </a:p>
          <a:p>
            <a:pPr>
              <a:buNone/>
            </a:pPr>
            <a:r>
              <a:rPr lang="en-US" dirty="0"/>
              <a:t>s2.display();  </a:t>
            </a:r>
          </a:p>
          <a:p>
            <a:pPr>
              <a:buNone/>
            </a:pPr>
            <a:r>
              <a:rPr lang="en-US" dirty="0"/>
              <a:t>}}  </a:t>
            </a:r>
          </a:p>
          <a:p>
            <a:endParaRPr lang="en-US" dirty="0"/>
          </a:p>
        </p:txBody>
      </p:sp>
      <p:pic>
        <p:nvPicPr>
          <p:cNvPr id="4" name="Picture 3" descr="img22.PNG"/>
          <p:cNvPicPr>
            <a:picLocks noChangeAspect="1"/>
          </p:cNvPicPr>
          <p:nvPr/>
        </p:nvPicPr>
        <p:blipFill>
          <a:blip r:embed="rId2"/>
          <a:stretch>
            <a:fillRect/>
          </a:stretch>
        </p:blipFill>
        <p:spPr>
          <a:xfrm>
            <a:off x="5410200" y="4419600"/>
            <a:ext cx="2319009" cy="1895538"/>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2)this: to invoke current class method</a:t>
            </a:r>
            <a:endParaRPr lang="en-US" dirty="0"/>
          </a:p>
        </p:txBody>
      </p:sp>
      <p:sp>
        <p:nvSpPr>
          <p:cNvPr id="3" name="Content Placeholder 2"/>
          <p:cNvSpPr>
            <a:spLocks noGrp="1"/>
          </p:cNvSpPr>
          <p:nvPr>
            <p:ph sz="quarter" idx="1"/>
          </p:nvPr>
        </p:nvSpPr>
        <p:spPr/>
        <p:txBody>
          <a:bodyPr/>
          <a:lstStyle/>
          <a:p>
            <a:r>
              <a:rPr lang="en-US" dirty="0"/>
              <a:t>You may invoke the method of the current class by using the this keyword. If you don't use the this keyword, compiler automatically adds this keyword while invoking the method. </a:t>
            </a:r>
          </a:p>
          <a:p>
            <a:r>
              <a:rPr lang="en-US" dirty="0"/>
              <a:t>Let's see the example</a:t>
            </a:r>
          </a:p>
        </p:txBody>
      </p:sp>
      <p:pic>
        <p:nvPicPr>
          <p:cNvPr id="4" name="Picture 3" descr="img23.JPG"/>
          <p:cNvPicPr>
            <a:picLocks noChangeAspect="1"/>
          </p:cNvPicPr>
          <p:nvPr/>
        </p:nvPicPr>
        <p:blipFill>
          <a:blip r:embed="rId2"/>
          <a:stretch>
            <a:fillRect/>
          </a:stretch>
        </p:blipFill>
        <p:spPr>
          <a:xfrm>
            <a:off x="685800" y="3048000"/>
            <a:ext cx="6762750" cy="2752725"/>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pPr>
              <a:buNone/>
            </a:pPr>
            <a:r>
              <a:rPr lang="en-US" b="1" dirty="0"/>
              <a:t>class</a:t>
            </a:r>
            <a:r>
              <a:rPr lang="en-US" dirty="0"/>
              <a:t> A{  </a:t>
            </a:r>
          </a:p>
          <a:p>
            <a:pPr>
              <a:buNone/>
            </a:pPr>
            <a:r>
              <a:rPr lang="en-US" b="1" dirty="0"/>
              <a:t>void</a:t>
            </a:r>
            <a:r>
              <a:rPr lang="en-US" dirty="0"/>
              <a:t> m(){</a:t>
            </a:r>
            <a:r>
              <a:rPr lang="en-US" dirty="0" err="1"/>
              <a:t>System.out.println</a:t>
            </a:r>
            <a:r>
              <a:rPr lang="en-US" dirty="0"/>
              <a:t>("hello m");}  </a:t>
            </a:r>
          </a:p>
          <a:p>
            <a:pPr>
              <a:buNone/>
            </a:pPr>
            <a:r>
              <a:rPr lang="en-US" b="1" dirty="0"/>
              <a:t>void</a:t>
            </a:r>
            <a:r>
              <a:rPr lang="en-US" dirty="0"/>
              <a:t> n(){  </a:t>
            </a:r>
          </a:p>
          <a:p>
            <a:pPr>
              <a:buNone/>
            </a:pPr>
            <a:r>
              <a:rPr lang="en-US" dirty="0" err="1"/>
              <a:t>System.out.println</a:t>
            </a:r>
            <a:r>
              <a:rPr lang="en-US" dirty="0"/>
              <a:t>("hello n");  </a:t>
            </a:r>
          </a:p>
          <a:p>
            <a:pPr>
              <a:buNone/>
            </a:pPr>
            <a:r>
              <a:rPr lang="en-US" dirty="0"/>
              <a:t>//m();//same as </a:t>
            </a:r>
            <a:r>
              <a:rPr lang="en-US" dirty="0" err="1"/>
              <a:t>this.m</a:t>
            </a:r>
            <a:r>
              <a:rPr lang="en-US" dirty="0"/>
              <a:t>()  </a:t>
            </a:r>
          </a:p>
          <a:p>
            <a:pPr>
              <a:buNone/>
            </a:pPr>
            <a:r>
              <a:rPr lang="en-US" b="1" dirty="0" err="1"/>
              <a:t>this</a:t>
            </a:r>
            <a:r>
              <a:rPr lang="en-US" dirty="0" err="1"/>
              <a:t>.m</a:t>
            </a:r>
            <a:r>
              <a:rPr lang="en-US" dirty="0"/>
              <a:t>();  </a:t>
            </a:r>
          </a:p>
          <a:p>
            <a:pPr>
              <a:buNone/>
            </a:pPr>
            <a:r>
              <a:rPr lang="en-US" dirty="0"/>
              <a:t>}  </a:t>
            </a:r>
          </a:p>
          <a:p>
            <a:pPr>
              <a:buNone/>
            </a:pPr>
            <a:r>
              <a:rPr lang="en-US" dirty="0"/>
              <a:t>}  </a:t>
            </a:r>
          </a:p>
          <a:p>
            <a:pPr>
              <a:buNone/>
            </a:pPr>
            <a:r>
              <a:rPr lang="en-US" b="1" dirty="0"/>
              <a:t>class</a:t>
            </a:r>
            <a:r>
              <a:rPr lang="en-US" dirty="0"/>
              <a:t> TestThis4{  </a:t>
            </a:r>
          </a:p>
          <a:p>
            <a:pPr>
              <a:buNone/>
            </a:pPr>
            <a:r>
              <a:rPr lang="en-US" b="1" dirty="0"/>
              <a:t>public</a:t>
            </a:r>
            <a:r>
              <a:rPr lang="en-US" dirty="0"/>
              <a:t> </a:t>
            </a:r>
            <a:r>
              <a:rPr lang="en-US" b="1" dirty="0"/>
              <a:t>static</a:t>
            </a:r>
            <a:r>
              <a:rPr lang="en-US" dirty="0"/>
              <a:t> </a:t>
            </a:r>
            <a:r>
              <a:rPr lang="en-US" b="1" dirty="0"/>
              <a:t>void</a:t>
            </a:r>
            <a:r>
              <a:rPr lang="en-US" dirty="0"/>
              <a:t> main(String </a:t>
            </a:r>
            <a:r>
              <a:rPr lang="en-US" dirty="0" err="1"/>
              <a:t>args</a:t>
            </a:r>
            <a:r>
              <a:rPr lang="en-US" dirty="0"/>
              <a:t>[]){  </a:t>
            </a:r>
          </a:p>
          <a:p>
            <a:pPr>
              <a:buNone/>
            </a:pPr>
            <a:r>
              <a:rPr lang="en-US" dirty="0"/>
              <a:t>A </a:t>
            </a:r>
            <a:r>
              <a:rPr lang="en-US" dirty="0" err="1"/>
              <a:t>a</a:t>
            </a:r>
            <a:r>
              <a:rPr lang="en-US" dirty="0"/>
              <a:t>=</a:t>
            </a:r>
            <a:r>
              <a:rPr lang="en-US" b="1" dirty="0"/>
              <a:t>new</a:t>
            </a:r>
            <a:r>
              <a:rPr lang="en-US" dirty="0"/>
              <a:t> A();  </a:t>
            </a:r>
          </a:p>
          <a:p>
            <a:pPr>
              <a:buNone/>
            </a:pPr>
            <a:r>
              <a:rPr lang="en-US" dirty="0" err="1"/>
              <a:t>a.n</a:t>
            </a:r>
            <a:r>
              <a:rPr lang="en-US" dirty="0"/>
              <a:t>();  </a:t>
            </a:r>
          </a:p>
          <a:p>
            <a:pPr>
              <a:buNone/>
            </a:pPr>
            <a:r>
              <a:rPr lang="en-US" dirty="0"/>
              <a:t>}}  </a:t>
            </a:r>
          </a:p>
          <a:p>
            <a:pPr>
              <a:buNone/>
            </a:pPr>
            <a:endParaRPr lang="en-US" dirty="0"/>
          </a:p>
        </p:txBody>
      </p:sp>
      <p:pic>
        <p:nvPicPr>
          <p:cNvPr id="4" name="Picture 3" descr="img24.PNG"/>
          <p:cNvPicPr>
            <a:picLocks noChangeAspect="1"/>
          </p:cNvPicPr>
          <p:nvPr/>
        </p:nvPicPr>
        <p:blipFill>
          <a:blip r:embed="rId2"/>
          <a:stretch>
            <a:fillRect/>
          </a:stretch>
        </p:blipFill>
        <p:spPr>
          <a:xfrm>
            <a:off x="5715000" y="3962400"/>
            <a:ext cx="2005080" cy="2044785"/>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3) this() : to invoke current class constructor</a:t>
            </a:r>
            <a:endParaRPr lang="en-US" dirty="0"/>
          </a:p>
        </p:txBody>
      </p:sp>
      <p:sp>
        <p:nvSpPr>
          <p:cNvPr id="3" name="Content Placeholder 2"/>
          <p:cNvSpPr>
            <a:spLocks noGrp="1"/>
          </p:cNvSpPr>
          <p:nvPr>
            <p:ph sz="quarter" idx="1"/>
          </p:nvPr>
        </p:nvSpPr>
        <p:spPr/>
        <p:txBody>
          <a:bodyPr/>
          <a:lstStyle/>
          <a:p>
            <a:r>
              <a:rPr lang="en-US" dirty="0"/>
              <a:t>The this() constructor call can be used to invoke the current class constructor. It is used to reuse the constructor. In other words, it is used for </a:t>
            </a:r>
            <a:r>
              <a:rPr lang="en-US" b="1" dirty="0"/>
              <a:t>constructor chaining</a:t>
            </a:r>
            <a:r>
              <a:rPr lang="en-US" dirty="0"/>
              <a:t>.</a:t>
            </a:r>
          </a:p>
        </p:txBody>
      </p:sp>
      <p:pic>
        <p:nvPicPr>
          <p:cNvPr id="4" name="Picture 3" descr="img25.PNG"/>
          <p:cNvPicPr>
            <a:picLocks noChangeAspect="1"/>
          </p:cNvPicPr>
          <p:nvPr/>
        </p:nvPicPr>
        <p:blipFill>
          <a:blip r:embed="rId2"/>
          <a:stretch>
            <a:fillRect/>
          </a:stretch>
        </p:blipFill>
        <p:spPr>
          <a:xfrm>
            <a:off x="838200" y="2133600"/>
            <a:ext cx="6629400" cy="3124200"/>
          </a:xfrm>
          <a:prstGeom prst="rect">
            <a:avLst/>
          </a:prstGeom>
        </p:spPr>
      </p:pic>
      <p:pic>
        <p:nvPicPr>
          <p:cNvPr id="5" name="Picture 4" descr="img26.PNG"/>
          <p:cNvPicPr>
            <a:picLocks noChangeAspect="1"/>
          </p:cNvPicPr>
          <p:nvPr/>
        </p:nvPicPr>
        <p:blipFill>
          <a:blip r:embed="rId3"/>
          <a:stretch>
            <a:fillRect/>
          </a:stretch>
        </p:blipFill>
        <p:spPr>
          <a:xfrm>
            <a:off x="6019800" y="4343400"/>
            <a:ext cx="1757417" cy="2343223"/>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04800"/>
            <a:ext cx="7467600" cy="6169152"/>
          </a:xfrm>
        </p:spPr>
        <p:txBody>
          <a:bodyPr/>
          <a:lstStyle/>
          <a:p>
            <a:r>
              <a:rPr lang="en-US" b="1" dirty="0"/>
              <a:t>Calling parameterized constructor from default constructor:</a:t>
            </a:r>
            <a:endParaRPr lang="en-US" dirty="0"/>
          </a:p>
        </p:txBody>
      </p:sp>
      <p:pic>
        <p:nvPicPr>
          <p:cNvPr id="4" name="Picture 3" descr="img27.PNG"/>
          <p:cNvPicPr>
            <a:picLocks noChangeAspect="1"/>
          </p:cNvPicPr>
          <p:nvPr/>
        </p:nvPicPr>
        <p:blipFill>
          <a:blip r:embed="rId2"/>
          <a:stretch>
            <a:fillRect/>
          </a:stretch>
        </p:blipFill>
        <p:spPr>
          <a:xfrm>
            <a:off x="990600" y="1219199"/>
            <a:ext cx="4038600" cy="3791073"/>
          </a:xfrm>
          <a:prstGeom prst="rect">
            <a:avLst/>
          </a:prstGeom>
        </p:spPr>
      </p:pic>
      <p:pic>
        <p:nvPicPr>
          <p:cNvPr id="5" name="Picture 4" descr="img28.PNG"/>
          <p:cNvPicPr>
            <a:picLocks noChangeAspect="1"/>
          </p:cNvPicPr>
          <p:nvPr/>
        </p:nvPicPr>
        <p:blipFill>
          <a:blip r:embed="rId3"/>
          <a:stretch>
            <a:fillRect/>
          </a:stretch>
        </p:blipFill>
        <p:spPr>
          <a:xfrm>
            <a:off x="5334000" y="3124200"/>
            <a:ext cx="2147954" cy="2256435"/>
          </a:xfrm>
          <a:prstGeom prst="rect">
            <a:avLst/>
          </a:prstGeom>
        </p:spPr>
      </p:pic>
      <p:sp>
        <p:nvSpPr>
          <p:cNvPr id="6" name="Rectangle 5"/>
          <p:cNvSpPr/>
          <p:nvPr/>
        </p:nvSpPr>
        <p:spPr>
          <a:xfrm>
            <a:off x="990600" y="5410200"/>
            <a:ext cx="4572000" cy="646331"/>
          </a:xfrm>
          <a:prstGeom prst="rect">
            <a:avLst/>
          </a:prstGeom>
        </p:spPr>
        <p:txBody>
          <a:bodyPr>
            <a:spAutoFit/>
          </a:bodyPr>
          <a:lstStyle/>
          <a:p>
            <a:r>
              <a:rPr lang="en-US" b="1" dirty="0"/>
              <a:t>Rule</a:t>
            </a:r>
            <a:r>
              <a:rPr lang="en-US" dirty="0"/>
              <a:t>: Call to this() must be the first statement in constructor.</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4) this: to pass as an argument in the method</a:t>
            </a:r>
            <a:endParaRPr lang="en-US" dirty="0"/>
          </a:p>
        </p:txBody>
      </p:sp>
      <p:sp>
        <p:nvSpPr>
          <p:cNvPr id="3" name="Content Placeholder 2"/>
          <p:cNvSpPr>
            <a:spLocks noGrp="1"/>
          </p:cNvSpPr>
          <p:nvPr>
            <p:ph sz="quarter" idx="1"/>
          </p:nvPr>
        </p:nvSpPr>
        <p:spPr/>
        <p:txBody>
          <a:bodyPr/>
          <a:lstStyle/>
          <a:p>
            <a:r>
              <a:rPr lang="en-US" dirty="0"/>
              <a:t>The this keyword can also be passed as an argument in the method. It is mainly used in the event handling. Let's see the example:</a:t>
            </a:r>
          </a:p>
        </p:txBody>
      </p:sp>
      <p:pic>
        <p:nvPicPr>
          <p:cNvPr id="4" name="Picture 3" descr="img29.PNG"/>
          <p:cNvPicPr>
            <a:picLocks noChangeAspect="1"/>
          </p:cNvPicPr>
          <p:nvPr/>
        </p:nvPicPr>
        <p:blipFill>
          <a:blip r:embed="rId2"/>
          <a:stretch>
            <a:fillRect/>
          </a:stretch>
        </p:blipFill>
        <p:spPr>
          <a:xfrm>
            <a:off x="1143000" y="2438400"/>
            <a:ext cx="3700660" cy="3438997"/>
          </a:xfrm>
          <a:prstGeom prst="rect">
            <a:avLst/>
          </a:prstGeom>
        </p:spPr>
      </p:pic>
      <p:pic>
        <p:nvPicPr>
          <p:cNvPr id="5" name="Picture 4" descr="img30.PNG"/>
          <p:cNvPicPr>
            <a:picLocks noChangeAspect="1"/>
          </p:cNvPicPr>
          <p:nvPr/>
        </p:nvPicPr>
        <p:blipFill>
          <a:blip r:embed="rId3"/>
          <a:stretch>
            <a:fillRect/>
          </a:stretch>
        </p:blipFill>
        <p:spPr>
          <a:xfrm>
            <a:off x="5257800" y="4419600"/>
            <a:ext cx="2409949" cy="1049495"/>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5) this: to pass as argument in the constructor call</a:t>
            </a:r>
            <a:endParaRPr lang="en-US" dirty="0"/>
          </a:p>
        </p:txBody>
      </p:sp>
      <p:sp>
        <p:nvSpPr>
          <p:cNvPr id="3" name="Content Placeholder 2"/>
          <p:cNvSpPr>
            <a:spLocks noGrp="1"/>
          </p:cNvSpPr>
          <p:nvPr>
            <p:ph sz="quarter" idx="1"/>
          </p:nvPr>
        </p:nvSpPr>
        <p:spPr/>
        <p:txBody>
          <a:bodyPr/>
          <a:lstStyle/>
          <a:p>
            <a:r>
              <a:rPr lang="en-US" dirty="0"/>
              <a:t>We can pass the this keyword in the constructor also. It is useful if we have to use one object in multiple classes. Let's see the example:</a:t>
            </a:r>
          </a:p>
        </p:txBody>
      </p:sp>
      <p:pic>
        <p:nvPicPr>
          <p:cNvPr id="4" name="Picture 3" descr="img31.PNG"/>
          <p:cNvPicPr>
            <a:picLocks noChangeAspect="1"/>
          </p:cNvPicPr>
          <p:nvPr/>
        </p:nvPicPr>
        <p:blipFill>
          <a:blip r:embed="rId2"/>
          <a:stretch>
            <a:fillRect/>
          </a:stretch>
        </p:blipFill>
        <p:spPr>
          <a:xfrm>
            <a:off x="990600" y="2133600"/>
            <a:ext cx="3991532" cy="4172533"/>
          </a:xfrm>
          <a:prstGeom prst="rect">
            <a:avLst/>
          </a:prstGeom>
        </p:spPr>
      </p:pic>
      <p:pic>
        <p:nvPicPr>
          <p:cNvPr id="5" name="Picture 4" descr="img32.PNG"/>
          <p:cNvPicPr>
            <a:picLocks noChangeAspect="1"/>
          </p:cNvPicPr>
          <p:nvPr/>
        </p:nvPicPr>
        <p:blipFill>
          <a:blip r:embed="rId3"/>
          <a:stretch>
            <a:fillRect/>
          </a:stretch>
        </p:blipFill>
        <p:spPr>
          <a:xfrm>
            <a:off x="5105400" y="4267200"/>
            <a:ext cx="2614669" cy="799783"/>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6) this keyword can be used to return current class instance</a:t>
            </a:r>
            <a:endParaRPr lang="en-US" dirty="0"/>
          </a:p>
        </p:txBody>
      </p:sp>
      <p:sp>
        <p:nvSpPr>
          <p:cNvPr id="3" name="Content Placeholder 2"/>
          <p:cNvSpPr>
            <a:spLocks noGrp="1"/>
          </p:cNvSpPr>
          <p:nvPr>
            <p:ph sz="quarter" idx="1"/>
          </p:nvPr>
        </p:nvSpPr>
        <p:spPr/>
        <p:txBody>
          <a:bodyPr/>
          <a:lstStyle/>
          <a:p>
            <a:r>
              <a:rPr lang="en-US" dirty="0"/>
              <a:t>We can return this keyword as an statement from the method. In such case, return type of the method must be the class type (non-primitive). Let's see the example:</a:t>
            </a:r>
          </a:p>
          <a:p>
            <a:r>
              <a:rPr lang="en-US" dirty="0"/>
              <a:t>Syntax of this that can be returned as a statement</a:t>
            </a:r>
          </a:p>
          <a:p>
            <a:endParaRPr lang="en-US" dirty="0"/>
          </a:p>
        </p:txBody>
      </p:sp>
      <p:pic>
        <p:nvPicPr>
          <p:cNvPr id="4" name="Picture 3" descr="img33.PNG"/>
          <p:cNvPicPr>
            <a:picLocks noChangeAspect="1"/>
          </p:cNvPicPr>
          <p:nvPr/>
        </p:nvPicPr>
        <p:blipFill>
          <a:blip r:embed="rId2"/>
          <a:stretch>
            <a:fillRect/>
          </a:stretch>
        </p:blipFill>
        <p:spPr>
          <a:xfrm>
            <a:off x="762000" y="2438400"/>
            <a:ext cx="4910291" cy="1143000"/>
          </a:xfrm>
          <a:prstGeom prst="rect">
            <a:avLst/>
          </a:prstGeom>
        </p:spPr>
      </p:pic>
      <p:pic>
        <p:nvPicPr>
          <p:cNvPr id="5" name="Picture 4" descr="img34.PNG"/>
          <p:cNvPicPr>
            <a:picLocks noChangeAspect="1"/>
          </p:cNvPicPr>
          <p:nvPr/>
        </p:nvPicPr>
        <p:blipFill>
          <a:blip r:embed="rId3"/>
          <a:stretch>
            <a:fillRect/>
          </a:stretch>
        </p:blipFill>
        <p:spPr>
          <a:xfrm>
            <a:off x="762000" y="3733800"/>
            <a:ext cx="6239746" cy="2876952"/>
          </a:xfrm>
          <a:prstGeom prst="rect">
            <a:avLst/>
          </a:prstGeom>
        </p:spPr>
      </p:pic>
      <p:pic>
        <p:nvPicPr>
          <p:cNvPr id="6" name="Picture 5" descr="img35.PNG"/>
          <p:cNvPicPr>
            <a:picLocks noChangeAspect="1"/>
          </p:cNvPicPr>
          <p:nvPr/>
        </p:nvPicPr>
        <p:blipFill>
          <a:blip r:embed="rId4"/>
          <a:stretch>
            <a:fillRect/>
          </a:stretch>
        </p:blipFill>
        <p:spPr>
          <a:xfrm>
            <a:off x="5562600" y="4572000"/>
            <a:ext cx="2286717" cy="1576448"/>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Garbage Collection</a:t>
            </a:r>
          </a:p>
        </p:txBody>
      </p:sp>
      <p:sp>
        <p:nvSpPr>
          <p:cNvPr id="3" name="Content Placeholder 2"/>
          <p:cNvSpPr>
            <a:spLocks noGrp="1"/>
          </p:cNvSpPr>
          <p:nvPr>
            <p:ph sz="quarter" idx="1"/>
          </p:nvPr>
        </p:nvSpPr>
        <p:spPr/>
        <p:txBody>
          <a:bodyPr>
            <a:normAutofit/>
          </a:bodyPr>
          <a:lstStyle/>
          <a:p>
            <a:pPr fontAlgn="base"/>
            <a:r>
              <a:rPr lang="en-US" dirty="0"/>
              <a:t>In C/C++, programmer is responsible for both creation and destruction of objects. </a:t>
            </a:r>
          </a:p>
          <a:p>
            <a:pPr fontAlgn="base"/>
            <a:r>
              <a:rPr lang="en-US" dirty="0"/>
              <a:t>Usually programmer neglects destruction of useless objects. </a:t>
            </a:r>
          </a:p>
          <a:p>
            <a:pPr fontAlgn="base"/>
            <a:r>
              <a:rPr lang="en-US" dirty="0"/>
              <a:t>Due to this negligence, at certain point, for creation of new objects, sufficient memory may not be available and entire program will terminate abnormally causing </a:t>
            </a:r>
            <a:r>
              <a:rPr lang="en-US" b="1" dirty="0" err="1"/>
              <a:t>OutOfMemoryErrors</a:t>
            </a:r>
            <a:r>
              <a:rPr lang="en-US" dirty="0"/>
              <a:t>.</a:t>
            </a:r>
          </a:p>
          <a:p>
            <a:r>
              <a:rPr lang="en-US" dirty="0"/>
              <a:t>But in Java, the programmer need not to care for all those objects which are no longer in use. Garbage collector destroys these objects.</a:t>
            </a:r>
          </a:p>
          <a:p>
            <a:r>
              <a:rPr lang="en-US" dirty="0"/>
              <a:t>Garbage Collection is process of reclaiming the runtime unused memory automatically. In other words, it is a way to destroy the unused objects.</a:t>
            </a:r>
          </a:p>
          <a:p>
            <a:r>
              <a:rPr lang="en-US" dirty="0"/>
              <a:t/>
            </a:r>
            <a:br>
              <a:rPr lang="en-US" dirty="0"/>
            </a:br>
            <a:endParaRPr lang="en-US"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Advantage of Garbage Collection</a:t>
            </a:r>
          </a:p>
        </p:txBody>
      </p:sp>
      <p:sp>
        <p:nvSpPr>
          <p:cNvPr id="3" name="Content Placeholder 2"/>
          <p:cNvSpPr>
            <a:spLocks noGrp="1"/>
          </p:cNvSpPr>
          <p:nvPr>
            <p:ph sz="quarter" idx="1"/>
          </p:nvPr>
        </p:nvSpPr>
        <p:spPr/>
        <p:txBody>
          <a:bodyPr/>
          <a:lstStyle/>
          <a:p>
            <a:r>
              <a:rPr lang="en-US" dirty="0"/>
              <a:t>It makes java </a:t>
            </a:r>
            <a:r>
              <a:rPr lang="en-US" b="1" dirty="0"/>
              <a:t>memory efficient</a:t>
            </a:r>
            <a:r>
              <a:rPr lang="en-US" dirty="0"/>
              <a:t> because garbage collector removes the unreferenced objects from heap memory.</a:t>
            </a:r>
          </a:p>
          <a:p>
            <a:r>
              <a:rPr lang="en-US" dirty="0"/>
              <a:t>It is </a:t>
            </a:r>
            <a:r>
              <a:rPr lang="en-US" b="1" dirty="0"/>
              <a:t>automatically done</a:t>
            </a:r>
            <a:r>
              <a:rPr lang="en-US" dirty="0"/>
              <a:t> by the garbage collector(a part of JVM) so we don't need to make extra efforts.</a:t>
            </a:r>
          </a:p>
          <a:p>
            <a:r>
              <a:rPr lang="en-US" dirty="0"/>
              <a:t/>
            </a:r>
            <a:br>
              <a:rPr lang="en-US" dirty="0"/>
            </a:b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Difference between JDK, JRE, and JVM</a:t>
            </a:r>
          </a:p>
        </p:txBody>
      </p:sp>
      <p:sp>
        <p:nvSpPr>
          <p:cNvPr id="3" name="Content Placeholder 2"/>
          <p:cNvSpPr>
            <a:spLocks noGrp="1"/>
          </p:cNvSpPr>
          <p:nvPr>
            <p:ph sz="quarter" idx="1"/>
          </p:nvPr>
        </p:nvSpPr>
        <p:spPr/>
        <p:txBody>
          <a:bodyPr/>
          <a:lstStyle/>
          <a:p>
            <a:r>
              <a:rPr lang="en-US" dirty="0"/>
              <a:t>To develop and run a java program we need the environment JDK.</a:t>
            </a:r>
          </a:p>
          <a:p>
            <a:r>
              <a:rPr lang="en-US" dirty="0"/>
              <a:t>Only to run a java program we need JRE environment.</a:t>
            </a:r>
          </a:p>
          <a:p>
            <a:r>
              <a:rPr lang="en-US" dirty="0"/>
              <a:t>So, I can say as a software developer I need to develop JAVA application, I need JDK but on the client side, he/she needs JRE only as it has to run the application not develop.</a:t>
            </a:r>
          </a:p>
          <a:p>
            <a:r>
              <a:rPr lang="en-US" dirty="0"/>
              <a:t>JVM is responsible to run java programs line by line as an interpreter.</a:t>
            </a:r>
          </a:p>
          <a:p>
            <a:endParaRPr lang="en-US"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an object be unreferenced?</a:t>
            </a:r>
          </a:p>
        </p:txBody>
      </p:sp>
      <p:sp>
        <p:nvSpPr>
          <p:cNvPr id="3" name="Content Placeholder 2"/>
          <p:cNvSpPr>
            <a:spLocks noGrp="1"/>
          </p:cNvSpPr>
          <p:nvPr>
            <p:ph sz="quarter" idx="1"/>
          </p:nvPr>
        </p:nvSpPr>
        <p:spPr/>
        <p:txBody>
          <a:bodyPr/>
          <a:lstStyle/>
          <a:p>
            <a:r>
              <a:rPr lang="en-US" dirty="0"/>
              <a:t>There are many ways:</a:t>
            </a:r>
          </a:p>
          <a:p>
            <a:pPr lvl="1"/>
            <a:r>
              <a:rPr lang="en-US" dirty="0"/>
              <a:t>By </a:t>
            </a:r>
            <a:r>
              <a:rPr lang="en-US" dirty="0" err="1"/>
              <a:t>nulling</a:t>
            </a:r>
            <a:r>
              <a:rPr lang="en-US" dirty="0"/>
              <a:t> the reference</a:t>
            </a:r>
          </a:p>
          <a:p>
            <a:pPr lvl="1"/>
            <a:r>
              <a:rPr lang="en-US" dirty="0"/>
              <a:t>By assigning a reference to another</a:t>
            </a:r>
          </a:p>
          <a:p>
            <a:pPr lvl="1"/>
            <a:r>
              <a:rPr lang="en-US" dirty="0"/>
              <a:t>By anonymous object etc.</a:t>
            </a:r>
          </a:p>
          <a:p>
            <a:endParaRPr lang="en-US" dirty="0"/>
          </a:p>
        </p:txBody>
      </p:sp>
      <p:pic>
        <p:nvPicPr>
          <p:cNvPr id="4" name="Picture 3" descr="img36.jpg"/>
          <p:cNvPicPr>
            <a:picLocks noChangeAspect="1"/>
          </p:cNvPicPr>
          <p:nvPr/>
        </p:nvPicPr>
        <p:blipFill>
          <a:blip r:embed="rId2"/>
          <a:stretch>
            <a:fillRect/>
          </a:stretch>
        </p:blipFill>
        <p:spPr>
          <a:xfrm>
            <a:off x="1066800" y="2743200"/>
            <a:ext cx="5257800" cy="3692567"/>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a:t>
            </a:r>
          </a:p>
        </p:txBody>
      </p:sp>
      <p:sp>
        <p:nvSpPr>
          <p:cNvPr id="3" name="Content Placeholder 2"/>
          <p:cNvSpPr>
            <a:spLocks noGrp="1"/>
          </p:cNvSpPr>
          <p:nvPr>
            <p:ph sz="quarter" idx="1"/>
          </p:nvPr>
        </p:nvSpPr>
        <p:spPr/>
        <p:txBody>
          <a:bodyPr/>
          <a:lstStyle/>
          <a:p>
            <a:r>
              <a:rPr lang="en-US" b="1" dirty="0"/>
              <a:t> By </a:t>
            </a:r>
            <a:r>
              <a:rPr lang="en-US" b="1" dirty="0" err="1"/>
              <a:t>nulling</a:t>
            </a:r>
            <a:r>
              <a:rPr lang="en-US" b="1" dirty="0"/>
              <a:t> a reference:</a:t>
            </a:r>
          </a:p>
          <a:p>
            <a:pPr>
              <a:buNone/>
            </a:pPr>
            <a:r>
              <a:rPr lang="en-US" dirty="0"/>
              <a:t/>
            </a:r>
            <a:br>
              <a:rPr lang="en-US" dirty="0"/>
            </a:br>
            <a:endParaRPr lang="en-US" dirty="0"/>
          </a:p>
          <a:p>
            <a:endParaRPr lang="en-US" dirty="0"/>
          </a:p>
          <a:p>
            <a:endParaRPr lang="en-US" dirty="0"/>
          </a:p>
          <a:p>
            <a:r>
              <a:rPr lang="en-US" b="1" dirty="0"/>
              <a:t>By assigning a reference to another:</a:t>
            </a:r>
          </a:p>
          <a:p>
            <a:endParaRPr lang="en-US" dirty="0"/>
          </a:p>
          <a:p>
            <a:endParaRPr lang="en-US" dirty="0"/>
          </a:p>
          <a:p>
            <a:endParaRPr lang="en-US" dirty="0"/>
          </a:p>
          <a:p>
            <a:endParaRPr lang="en-US" dirty="0"/>
          </a:p>
          <a:p>
            <a:r>
              <a:rPr lang="en-US" b="1" dirty="0"/>
              <a:t>By anonymous object:</a:t>
            </a:r>
          </a:p>
          <a:p>
            <a:endParaRPr lang="en-US" dirty="0"/>
          </a:p>
        </p:txBody>
      </p:sp>
      <p:pic>
        <p:nvPicPr>
          <p:cNvPr id="4" name="Picture 3" descr="img37.PNG"/>
          <p:cNvPicPr>
            <a:picLocks noChangeAspect="1"/>
          </p:cNvPicPr>
          <p:nvPr/>
        </p:nvPicPr>
        <p:blipFill>
          <a:blip r:embed="rId2"/>
          <a:stretch>
            <a:fillRect/>
          </a:stretch>
        </p:blipFill>
        <p:spPr>
          <a:xfrm>
            <a:off x="838200" y="1524000"/>
            <a:ext cx="5844674" cy="1085895"/>
          </a:xfrm>
          <a:prstGeom prst="rect">
            <a:avLst/>
          </a:prstGeom>
        </p:spPr>
      </p:pic>
      <p:pic>
        <p:nvPicPr>
          <p:cNvPr id="5" name="Picture 4" descr="img38.PNG"/>
          <p:cNvPicPr>
            <a:picLocks noChangeAspect="1"/>
          </p:cNvPicPr>
          <p:nvPr/>
        </p:nvPicPr>
        <p:blipFill>
          <a:blip r:embed="rId3"/>
          <a:stretch>
            <a:fillRect/>
          </a:stretch>
        </p:blipFill>
        <p:spPr>
          <a:xfrm>
            <a:off x="838200" y="3352800"/>
            <a:ext cx="7014137" cy="1162106"/>
          </a:xfrm>
          <a:prstGeom prst="rect">
            <a:avLst/>
          </a:prstGeom>
        </p:spPr>
      </p:pic>
      <p:pic>
        <p:nvPicPr>
          <p:cNvPr id="6" name="Picture 5" descr="img39.PNG"/>
          <p:cNvPicPr>
            <a:picLocks noChangeAspect="1"/>
          </p:cNvPicPr>
          <p:nvPr/>
        </p:nvPicPr>
        <p:blipFill>
          <a:blip r:embed="rId4"/>
          <a:stretch>
            <a:fillRect/>
          </a:stretch>
        </p:blipFill>
        <p:spPr>
          <a:xfrm>
            <a:off x="838200" y="5257800"/>
            <a:ext cx="2819400" cy="787919"/>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Finalization</a:t>
            </a:r>
          </a:p>
        </p:txBody>
      </p:sp>
      <p:sp>
        <p:nvSpPr>
          <p:cNvPr id="3" name="Content Placeholder 2"/>
          <p:cNvSpPr>
            <a:spLocks noGrp="1"/>
          </p:cNvSpPr>
          <p:nvPr>
            <p:ph sz="quarter" idx="1"/>
          </p:nvPr>
        </p:nvSpPr>
        <p:spPr/>
        <p:txBody>
          <a:bodyPr/>
          <a:lstStyle/>
          <a:p>
            <a:r>
              <a:rPr lang="en-US" dirty="0"/>
              <a:t>Sometimes an object will need to perform some action when it is destroyed. </a:t>
            </a:r>
          </a:p>
          <a:p>
            <a:r>
              <a:rPr lang="en-US" dirty="0"/>
              <a:t>For example, if an object is holding some non-Java resource such as a file handle or window character font, then you might want to make sure these resources are freed before an object is destroyed. </a:t>
            </a:r>
          </a:p>
          <a:p>
            <a:r>
              <a:rPr lang="en-US" dirty="0"/>
              <a:t>To handle such situations, Java provides a mechanism called </a:t>
            </a:r>
            <a:r>
              <a:rPr lang="en-US" b="1" i="1" dirty="0"/>
              <a:t>finalization</a:t>
            </a:r>
            <a:r>
              <a:rPr lang="en-US" i="1" dirty="0"/>
              <a:t>. </a:t>
            </a:r>
            <a:endParaRPr lang="en-US"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sp>
        <p:nvSpPr>
          <p:cNvPr id="3" name="Content Placeholder 2"/>
          <p:cNvSpPr>
            <a:spLocks noGrp="1"/>
          </p:cNvSpPr>
          <p:nvPr>
            <p:ph sz="quarter" idx="1"/>
          </p:nvPr>
        </p:nvSpPr>
        <p:spPr/>
        <p:txBody>
          <a:bodyPr>
            <a:normAutofit lnSpcReduction="10000"/>
          </a:bodyPr>
          <a:lstStyle/>
          <a:p>
            <a:r>
              <a:rPr lang="en-US" dirty="0"/>
              <a:t>Just before destroying an object, Garbage Collector calls </a:t>
            </a:r>
            <a:r>
              <a:rPr lang="en-US" i="1" dirty="0"/>
              <a:t>finalize()</a:t>
            </a:r>
            <a:r>
              <a:rPr lang="en-US" dirty="0"/>
              <a:t> method on the object to perform cleanup activities. </a:t>
            </a:r>
          </a:p>
          <a:p>
            <a:r>
              <a:rPr lang="en-US" dirty="0"/>
              <a:t>Once </a:t>
            </a:r>
            <a:r>
              <a:rPr lang="en-US" i="1" dirty="0"/>
              <a:t>finalize()</a:t>
            </a:r>
            <a:r>
              <a:rPr lang="en-US" dirty="0"/>
              <a:t> method completes, Garbage Collector destroys that object.</a:t>
            </a:r>
          </a:p>
          <a:p>
            <a:r>
              <a:rPr lang="en-US" dirty="0"/>
              <a:t>This method is defined in Object class as:</a:t>
            </a:r>
          </a:p>
          <a:p>
            <a:pPr>
              <a:buNone/>
            </a:pPr>
            <a:r>
              <a:rPr lang="en-US" b="1" dirty="0"/>
              <a:t>			protected</a:t>
            </a:r>
            <a:r>
              <a:rPr lang="en-US" dirty="0"/>
              <a:t> </a:t>
            </a:r>
            <a:r>
              <a:rPr lang="en-US" b="1" dirty="0"/>
              <a:t>void</a:t>
            </a:r>
            <a:r>
              <a:rPr lang="en-US" dirty="0"/>
              <a:t> finalize(){}  </a:t>
            </a:r>
          </a:p>
          <a:p>
            <a:r>
              <a:rPr lang="en-US" dirty="0"/>
              <a:t>Here, the keyword </a:t>
            </a:r>
            <a:r>
              <a:rPr lang="en-US" b="1" dirty="0"/>
              <a:t>protected </a:t>
            </a:r>
            <a:r>
              <a:rPr lang="en-US" dirty="0"/>
              <a:t>is a </a:t>
            </a:r>
            <a:r>
              <a:rPr lang="en-US" dirty="0" err="1"/>
              <a:t>specifier</a:t>
            </a:r>
            <a:r>
              <a:rPr lang="en-US" dirty="0"/>
              <a:t> that prevents access to </a:t>
            </a:r>
            <a:r>
              <a:rPr lang="en-US" b="1" dirty="0"/>
              <a:t>finalize( ) </a:t>
            </a:r>
            <a:r>
              <a:rPr lang="en-US" dirty="0"/>
              <a:t>by code defined outside its class.</a:t>
            </a:r>
          </a:p>
          <a:p>
            <a:r>
              <a:rPr lang="en-US" dirty="0"/>
              <a:t>Based on our requirement, we can override </a:t>
            </a:r>
            <a:r>
              <a:rPr lang="en-US" i="1" dirty="0"/>
              <a:t>finalize()</a:t>
            </a:r>
            <a:r>
              <a:rPr lang="en-US" dirty="0"/>
              <a:t> method for perform our cleanup activities like closing connection from database.</a:t>
            </a:r>
          </a:p>
          <a:p>
            <a:r>
              <a:rPr lang="en-US" dirty="0"/>
              <a:t>The </a:t>
            </a:r>
            <a:r>
              <a:rPr lang="en-US" i="1" dirty="0"/>
              <a:t>finalize() </a:t>
            </a:r>
            <a:r>
              <a:rPr lang="en-US" dirty="0"/>
              <a:t>method called by Garbage Collector not JVM. Although Garbage Collector is one of the module of JVM.</a:t>
            </a:r>
          </a:p>
          <a:p>
            <a:r>
              <a:rPr lang="en-US" dirty="0"/>
              <a:t>The </a:t>
            </a:r>
            <a:r>
              <a:rPr lang="en-US" i="1" dirty="0"/>
              <a:t>finalize() </a:t>
            </a:r>
            <a:r>
              <a:rPr lang="en-US" dirty="0"/>
              <a:t>method is never invoked more than once for any given object.</a:t>
            </a:r>
          </a:p>
          <a:p>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D0D6A8-736B-5F40-9767-4FA2C97B101F}"/>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384310A2-8C11-5540-97D7-26844D6D5FD6}"/>
              </a:ext>
            </a:extLst>
          </p:cNvPr>
          <p:cNvSpPr>
            <a:spLocks noGrp="1"/>
          </p:cNvSpPr>
          <p:nvPr>
            <p:ph sz="quarter" idx="1"/>
          </p:nvPr>
        </p:nvSpPr>
        <p:spPr/>
        <p:txBody>
          <a:bodyPr/>
          <a:lstStyle/>
          <a:p>
            <a:endParaRPr lang="en-US"/>
          </a:p>
        </p:txBody>
      </p:sp>
    </p:spTree>
    <p:extLst>
      <p:ext uri="{BB962C8B-B14F-4D97-AF65-F5344CB8AC3E}">
        <p14:creationId xmlns:p14="http://schemas.microsoft.com/office/powerpoint/2010/main" val="302999547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normAutofit fontScale="90000"/>
          </a:bodyPr>
          <a:lstStyle/>
          <a:p>
            <a:r>
              <a:rPr lang="en-US" dirty="0"/>
              <a:t>Ways for requesting JVM to run Garbage Collector</a:t>
            </a:r>
          </a:p>
        </p:txBody>
      </p:sp>
      <p:sp>
        <p:nvSpPr>
          <p:cNvPr id="3" name="Content Placeholder 2"/>
          <p:cNvSpPr>
            <a:spLocks noGrp="1"/>
          </p:cNvSpPr>
          <p:nvPr>
            <p:ph sz="quarter" idx="1"/>
          </p:nvPr>
        </p:nvSpPr>
        <p:spPr/>
        <p:txBody>
          <a:bodyPr/>
          <a:lstStyle/>
          <a:p>
            <a:r>
              <a:rPr lang="en-US" dirty="0"/>
              <a:t>Once we made object eligible for garbage collection, it may not destroy immediately by garbage collector. Whenever JVM runs Garbage Collector program, then only object will be destroyed. But when JVM runs Garbage Collector, we can not expect.</a:t>
            </a:r>
          </a:p>
          <a:p>
            <a:endParaRPr lang="en-US" dirty="0"/>
          </a:p>
          <a:p>
            <a:pPr fontAlgn="base"/>
            <a:r>
              <a:rPr lang="en-US" dirty="0"/>
              <a:t>We can also request JVM to run Garbage Collector. There are two ways to do it :</a:t>
            </a:r>
          </a:p>
          <a:p>
            <a:pPr lvl="1" fontAlgn="base"/>
            <a:r>
              <a:rPr lang="en-US" b="1" dirty="0"/>
              <a:t>Using </a:t>
            </a:r>
            <a:r>
              <a:rPr lang="en-US" b="1" i="1" dirty="0" err="1"/>
              <a:t>System.gc</a:t>
            </a:r>
            <a:r>
              <a:rPr lang="en-US" b="1" i="1" dirty="0"/>
              <a:t>()</a:t>
            </a:r>
            <a:r>
              <a:rPr lang="en-US" b="1" dirty="0"/>
              <a:t> method</a:t>
            </a:r>
            <a:r>
              <a:rPr lang="en-US" dirty="0"/>
              <a:t> : System class contain static method </a:t>
            </a:r>
            <a:r>
              <a:rPr lang="en-US" i="1" dirty="0" err="1"/>
              <a:t>gc</a:t>
            </a:r>
            <a:r>
              <a:rPr lang="en-US" i="1" dirty="0"/>
              <a:t>()</a:t>
            </a:r>
            <a:r>
              <a:rPr lang="en-US" dirty="0"/>
              <a:t> for requesting JVM to run Garbage Collector.</a:t>
            </a:r>
          </a:p>
          <a:p>
            <a:pPr lvl="1" fontAlgn="base"/>
            <a:r>
              <a:rPr lang="en-US" b="1" dirty="0"/>
              <a:t>Using </a:t>
            </a:r>
            <a:r>
              <a:rPr lang="en-US" b="1" i="1" dirty="0" err="1"/>
              <a:t>Runtime.getRuntime</a:t>
            </a:r>
            <a:r>
              <a:rPr lang="en-US" b="1" i="1" dirty="0"/>
              <a:t>().</a:t>
            </a:r>
            <a:r>
              <a:rPr lang="en-US" b="1" i="1" dirty="0" err="1"/>
              <a:t>gc</a:t>
            </a:r>
            <a:r>
              <a:rPr lang="en-US" b="1" i="1" dirty="0"/>
              <a:t>()</a:t>
            </a:r>
            <a:r>
              <a:rPr lang="en-US" b="1" dirty="0"/>
              <a:t> method</a:t>
            </a:r>
            <a:r>
              <a:rPr lang="en-US" dirty="0"/>
              <a:t> : Runtime class allows the application to interface with the JVM in which the application is running. Hence by using its </a:t>
            </a:r>
            <a:r>
              <a:rPr lang="en-US" dirty="0" err="1"/>
              <a:t>gc</a:t>
            </a:r>
            <a:r>
              <a:rPr lang="en-US" dirty="0"/>
              <a:t>() method, we can request JVM to run Garbage Collector.</a:t>
            </a:r>
          </a:p>
          <a:p>
            <a:endParaRPr lang="en-US"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457200"/>
            <a:ext cx="7467600" cy="6016752"/>
          </a:xfrm>
        </p:spPr>
        <p:txBody>
          <a:bodyPr>
            <a:normAutofit fontScale="70000" lnSpcReduction="20000"/>
          </a:bodyPr>
          <a:lstStyle/>
          <a:p>
            <a:pPr fontAlgn="base">
              <a:buNone/>
            </a:pPr>
            <a:r>
              <a:rPr lang="en-US" dirty="0"/>
              <a:t>// Java program to demonstrate requesting  </a:t>
            </a:r>
          </a:p>
          <a:p>
            <a:pPr fontAlgn="base">
              <a:buNone/>
            </a:pPr>
            <a:r>
              <a:rPr lang="en-US" dirty="0"/>
              <a:t>// JVM to run Garbage Collector </a:t>
            </a:r>
          </a:p>
          <a:p>
            <a:pPr fontAlgn="base">
              <a:buNone/>
            </a:pPr>
            <a:r>
              <a:rPr lang="en-US" dirty="0"/>
              <a:t>public class Test </a:t>
            </a:r>
          </a:p>
          <a:p>
            <a:pPr fontAlgn="base">
              <a:buNone/>
            </a:pPr>
            <a:r>
              <a:rPr lang="en-US" dirty="0"/>
              <a:t>{ </a:t>
            </a:r>
          </a:p>
          <a:p>
            <a:pPr fontAlgn="base">
              <a:buNone/>
            </a:pPr>
            <a:r>
              <a:rPr lang="en-US" dirty="0"/>
              <a:t>    public static void main(String[] </a:t>
            </a:r>
            <a:r>
              <a:rPr lang="en-US" dirty="0" err="1"/>
              <a:t>args</a:t>
            </a:r>
            <a:r>
              <a:rPr lang="en-US" dirty="0"/>
              <a:t>) throws </a:t>
            </a:r>
            <a:r>
              <a:rPr lang="en-US" dirty="0" err="1"/>
              <a:t>InterruptedException</a:t>
            </a:r>
            <a:r>
              <a:rPr lang="en-US" dirty="0"/>
              <a:t> </a:t>
            </a:r>
          </a:p>
          <a:p>
            <a:pPr fontAlgn="base">
              <a:buNone/>
            </a:pPr>
            <a:r>
              <a:rPr lang="en-US" dirty="0"/>
              <a:t>    { </a:t>
            </a:r>
          </a:p>
          <a:p>
            <a:pPr fontAlgn="base">
              <a:buNone/>
            </a:pPr>
            <a:r>
              <a:rPr lang="en-US" dirty="0"/>
              <a:t>        Test t1 = new Test(); </a:t>
            </a:r>
          </a:p>
          <a:p>
            <a:pPr fontAlgn="base">
              <a:buNone/>
            </a:pPr>
            <a:r>
              <a:rPr lang="en-US" dirty="0"/>
              <a:t>        Test t2 = new Test(); </a:t>
            </a:r>
          </a:p>
          <a:p>
            <a:pPr fontAlgn="base">
              <a:buNone/>
            </a:pPr>
            <a:r>
              <a:rPr lang="en-US" dirty="0"/>
              <a:t>          </a:t>
            </a:r>
          </a:p>
          <a:p>
            <a:pPr fontAlgn="base">
              <a:buNone/>
            </a:pPr>
            <a:r>
              <a:rPr lang="en-US" dirty="0"/>
              <a:t>        // Nullifying the reference variable </a:t>
            </a:r>
          </a:p>
          <a:p>
            <a:pPr fontAlgn="base">
              <a:buNone/>
            </a:pPr>
            <a:r>
              <a:rPr lang="en-US" dirty="0"/>
              <a:t>        t1 = null; </a:t>
            </a:r>
          </a:p>
          <a:p>
            <a:pPr fontAlgn="base">
              <a:buNone/>
            </a:pPr>
            <a:r>
              <a:rPr lang="en-US" dirty="0"/>
              <a:t>          </a:t>
            </a:r>
          </a:p>
          <a:p>
            <a:pPr fontAlgn="base">
              <a:buNone/>
            </a:pPr>
            <a:r>
              <a:rPr lang="en-US" dirty="0"/>
              <a:t>        // requesting JVM for running Garbage Collector </a:t>
            </a:r>
          </a:p>
          <a:p>
            <a:pPr fontAlgn="base">
              <a:buNone/>
            </a:pPr>
            <a:r>
              <a:rPr lang="en-US" dirty="0"/>
              <a:t>        </a:t>
            </a:r>
            <a:r>
              <a:rPr lang="en-US" dirty="0" err="1"/>
              <a:t>System.gc</a:t>
            </a:r>
            <a:r>
              <a:rPr lang="en-US" dirty="0"/>
              <a:t>(); </a:t>
            </a:r>
          </a:p>
          <a:p>
            <a:pPr fontAlgn="base">
              <a:buNone/>
            </a:pPr>
            <a:r>
              <a:rPr lang="en-US" dirty="0"/>
              <a:t>          </a:t>
            </a:r>
          </a:p>
          <a:p>
            <a:pPr fontAlgn="base">
              <a:buNone/>
            </a:pPr>
            <a:r>
              <a:rPr lang="en-US" dirty="0"/>
              <a:t>        // Nullifying the reference variable </a:t>
            </a:r>
          </a:p>
          <a:p>
            <a:pPr fontAlgn="base">
              <a:buNone/>
            </a:pPr>
            <a:r>
              <a:rPr lang="en-US" dirty="0"/>
              <a:t>        t2 = null; </a:t>
            </a:r>
          </a:p>
          <a:p>
            <a:pPr fontAlgn="base">
              <a:buNone/>
            </a:pPr>
            <a:r>
              <a:rPr lang="en-US" dirty="0"/>
              <a:t>          </a:t>
            </a:r>
          </a:p>
          <a:p>
            <a:pPr fontAlgn="base">
              <a:buNone/>
            </a:pPr>
            <a:r>
              <a:rPr lang="en-US" dirty="0"/>
              <a:t>        // requesting JVM for running Garbage Collector </a:t>
            </a:r>
          </a:p>
          <a:p>
            <a:pPr fontAlgn="base">
              <a:buNone/>
            </a:pPr>
            <a:r>
              <a:rPr lang="en-US" dirty="0"/>
              <a:t>        </a:t>
            </a:r>
            <a:r>
              <a:rPr lang="en-US" dirty="0" err="1"/>
              <a:t>Runtime.getRuntime</a:t>
            </a:r>
            <a:r>
              <a:rPr lang="en-US" dirty="0"/>
              <a:t>().</a:t>
            </a:r>
            <a:r>
              <a:rPr lang="en-US" dirty="0" err="1"/>
              <a:t>gc</a:t>
            </a:r>
            <a:r>
              <a:rPr lang="en-US" dirty="0"/>
              <a:t>(); </a:t>
            </a:r>
          </a:p>
          <a:p>
            <a:pPr fontAlgn="base">
              <a:buNone/>
            </a:pPr>
            <a:r>
              <a:rPr lang="en-US" dirty="0"/>
              <a:t>      </a:t>
            </a:r>
          </a:p>
          <a:p>
            <a:pPr fontAlgn="base">
              <a:buNone/>
            </a:pPr>
            <a:r>
              <a:rPr lang="en-US" dirty="0"/>
              <a:t>    } </a:t>
            </a:r>
          </a:p>
          <a:p>
            <a:pPr fontAlgn="base">
              <a:buNone/>
            </a:pPr>
            <a:r>
              <a:rPr lang="en-US" dirty="0"/>
              <a:t>}</a:t>
            </a:r>
          </a:p>
          <a:p>
            <a:endParaRPr lang="en-US"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pPr fontAlgn="base"/>
            <a:r>
              <a:rPr lang="en-US" b="1" dirty="0"/>
              <a:t>Note :</a:t>
            </a:r>
            <a:endParaRPr lang="en-US" dirty="0"/>
          </a:p>
          <a:p>
            <a:pPr lvl="1" fontAlgn="base"/>
            <a:r>
              <a:rPr lang="en-US" dirty="0"/>
              <a:t>There is no guarantee that any one of above two methods will definitely run Garbage Collector.</a:t>
            </a:r>
          </a:p>
          <a:p>
            <a:pPr lvl="1" fontAlgn="base"/>
            <a:r>
              <a:rPr lang="en-US" dirty="0"/>
              <a:t>The call </a:t>
            </a:r>
            <a:r>
              <a:rPr lang="en-US" i="1" dirty="0" err="1"/>
              <a:t>System.gc</a:t>
            </a:r>
            <a:r>
              <a:rPr lang="en-US" i="1" dirty="0"/>
              <a:t>()</a:t>
            </a:r>
            <a:r>
              <a:rPr lang="en-US" dirty="0"/>
              <a:t> is effectively equivalent to the call </a:t>
            </a:r>
            <a:r>
              <a:rPr lang="en-US" i="1" dirty="0" err="1"/>
              <a:t>Runtime.getRuntime</a:t>
            </a:r>
            <a:r>
              <a:rPr lang="en-US" i="1" dirty="0"/>
              <a:t>().</a:t>
            </a:r>
            <a:r>
              <a:rPr lang="en-US" i="1" dirty="0" err="1"/>
              <a:t>gc</a:t>
            </a:r>
            <a:r>
              <a:rPr lang="en-US" i="1" dirty="0"/>
              <a:t>()</a:t>
            </a:r>
            <a:endParaRPr lang="en-US" dirty="0"/>
          </a:p>
          <a:p>
            <a:endParaRPr lang="en-US"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Overloading</a:t>
            </a:r>
          </a:p>
        </p:txBody>
      </p:sp>
      <p:sp>
        <p:nvSpPr>
          <p:cNvPr id="3" name="Content Placeholder 2"/>
          <p:cNvSpPr>
            <a:spLocks noGrp="1"/>
          </p:cNvSpPr>
          <p:nvPr>
            <p:ph sz="quarter" idx="1"/>
          </p:nvPr>
        </p:nvSpPr>
        <p:spPr/>
        <p:txBody>
          <a:bodyPr/>
          <a:lstStyle/>
          <a:p>
            <a:r>
              <a:rPr lang="en-US" dirty="0"/>
              <a:t>In Java it is possible to define two or more methods within the same class that share the same name, as long as their parameter declarations are different.</a:t>
            </a:r>
          </a:p>
          <a:p>
            <a:r>
              <a:rPr lang="en-US" dirty="0"/>
              <a:t>When this is the case, the methods are said to be overloaded, and the process is referred to as method overloading. </a:t>
            </a:r>
          </a:p>
          <a:p>
            <a:r>
              <a:rPr lang="en-US" dirty="0"/>
              <a:t>Method overloading is one of the ways that Java implements polymorphism. </a:t>
            </a:r>
          </a:p>
          <a:p>
            <a:r>
              <a:rPr lang="en-US" dirty="0"/>
              <a:t>When an overloaded method is invoked, Java uses the type and/or number of arguments as its guide to determine which version of the overloaded method to actually call. </a:t>
            </a:r>
          </a:p>
          <a:p>
            <a:r>
              <a:rPr lang="en-US" dirty="0"/>
              <a:t>Thus, overloaded methods must differ in the type and/or number of their parameters. </a:t>
            </a:r>
          </a:p>
          <a:p>
            <a:r>
              <a:rPr lang="en-US" dirty="0"/>
              <a:t>While overloaded methods may have different return types, the </a:t>
            </a:r>
            <a:r>
              <a:rPr lang="en-US" b="1" dirty="0"/>
              <a:t>return type alone is insufficient </a:t>
            </a:r>
            <a:r>
              <a:rPr lang="en-US" dirty="0"/>
              <a:t>to distinguish two versions of a method.</a:t>
            </a:r>
          </a:p>
          <a:p>
            <a:endParaRPr lang="en-US" b="1"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b="1" dirty="0"/>
              <a:t>Advantage of method overloading:</a:t>
            </a:r>
          </a:p>
          <a:p>
            <a:pPr lvl="1"/>
            <a:r>
              <a:rPr lang="en-US" dirty="0"/>
              <a:t>Method overloading </a:t>
            </a:r>
            <a:r>
              <a:rPr lang="en-US" i="1" dirty="0"/>
              <a:t>increases the readability of the program</a:t>
            </a:r>
            <a:r>
              <a:rPr lang="en-US" dirty="0"/>
              <a:t>.</a:t>
            </a:r>
          </a:p>
          <a:p>
            <a:pPr lvl="1"/>
            <a:endParaRPr lang="en-US" dirty="0"/>
          </a:p>
          <a:p>
            <a:r>
              <a:rPr lang="en-US" b="1" dirty="0"/>
              <a:t>Different ways to overload the method:</a:t>
            </a:r>
          </a:p>
          <a:p>
            <a:pPr lvl="1"/>
            <a:r>
              <a:rPr lang="en-US" dirty="0"/>
              <a:t>By changing number of arguments</a:t>
            </a:r>
          </a:p>
          <a:p>
            <a:pPr lvl="1"/>
            <a:r>
              <a:rPr lang="en-US" dirty="0"/>
              <a:t>By changing the data type</a:t>
            </a:r>
          </a:p>
          <a:p>
            <a:endParaRPr lang="en-US" dirty="0"/>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Architecture	</a:t>
            </a:r>
          </a:p>
        </p:txBody>
      </p:sp>
      <p:sp>
        <p:nvSpPr>
          <p:cNvPr id="3" name="Content Placeholder 2"/>
          <p:cNvSpPr>
            <a:spLocks noGrp="1"/>
          </p:cNvSpPr>
          <p:nvPr>
            <p:ph sz="quarter" idx="1"/>
          </p:nvPr>
        </p:nvSpPr>
        <p:spPr/>
        <p:txBody>
          <a:bodyPr>
            <a:normAutofit lnSpcReduction="10000"/>
          </a:bodyPr>
          <a:lstStyle/>
          <a:p>
            <a:r>
              <a:rPr lang="en-US" dirty="0"/>
              <a:t>Java's architecture arises out of four distinct but interrelated technologies:</a:t>
            </a:r>
          </a:p>
          <a:p>
            <a:pPr lvl="1"/>
            <a:r>
              <a:rPr lang="en-US" dirty="0"/>
              <a:t>the Java programming language</a:t>
            </a:r>
          </a:p>
          <a:p>
            <a:pPr lvl="1"/>
            <a:r>
              <a:rPr lang="en-US" dirty="0"/>
              <a:t>the Java class file format</a:t>
            </a:r>
          </a:p>
          <a:p>
            <a:pPr lvl="1"/>
            <a:r>
              <a:rPr lang="en-US" dirty="0"/>
              <a:t>the Java Application Programming Interface</a:t>
            </a:r>
          </a:p>
          <a:p>
            <a:pPr lvl="1"/>
            <a:r>
              <a:rPr lang="en-US" dirty="0"/>
              <a:t>the Java virtual machine</a:t>
            </a:r>
          </a:p>
          <a:p>
            <a:r>
              <a:rPr lang="en-US" dirty="0"/>
              <a:t>When you write and execute java program , all these technologies are  used in following way:</a:t>
            </a:r>
          </a:p>
          <a:p>
            <a:pPr lvl="1"/>
            <a:r>
              <a:rPr lang="en-US" dirty="0"/>
              <a:t>You write source file in java programming language.</a:t>
            </a:r>
          </a:p>
          <a:p>
            <a:pPr lvl="1"/>
            <a:r>
              <a:rPr lang="en-US" dirty="0"/>
              <a:t>Java compiler(</a:t>
            </a:r>
            <a:r>
              <a:rPr lang="en-US" dirty="0" err="1"/>
              <a:t>javac</a:t>
            </a:r>
            <a:r>
              <a:rPr lang="en-US" dirty="0"/>
              <a:t>) compile java source file into java class file.</a:t>
            </a:r>
          </a:p>
          <a:p>
            <a:pPr lvl="1"/>
            <a:r>
              <a:rPr lang="en-US" dirty="0"/>
              <a:t>Your program accesses system resources by calling methods in the classes that implements  java API , this is done by invoking methods in class file that implements java API.</a:t>
            </a:r>
          </a:p>
          <a:p>
            <a:pPr lvl="1"/>
            <a:r>
              <a:rPr lang="en-US" dirty="0"/>
              <a:t>JVM is responsible to execute class files generated by java compiler.</a:t>
            </a:r>
          </a:p>
          <a:p>
            <a:r>
              <a:rPr lang="en-US" dirty="0"/>
              <a:t>Together  JVM and java API form a platform for which all java programs are executed.</a:t>
            </a:r>
          </a:p>
          <a:p>
            <a:endParaRPr lang="en-US" dirty="0"/>
          </a:p>
          <a:p>
            <a:endParaRPr lang="en-US"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sz="quarter" idx="1"/>
          </p:nvPr>
        </p:nvSpPr>
        <p:spPr/>
        <p:txBody>
          <a:bodyPr/>
          <a:lstStyle/>
          <a:p>
            <a:r>
              <a:rPr lang="en-US" b="1" dirty="0"/>
              <a:t> Method Overloading: changing no. of arguments</a:t>
            </a:r>
          </a:p>
          <a:p>
            <a:endParaRPr lang="en-US" dirty="0"/>
          </a:p>
        </p:txBody>
      </p:sp>
      <p:pic>
        <p:nvPicPr>
          <p:cNvPr id="4" name="Picture 3" descr="img40.PNG"/>
          <p:cNvPicPr>
            <a:picLocks noChangeAspect="1"/>
          </p:cNvPicPr>
          <p:nvPr/>
        </p:nvPicPr>
        <p:blipFill>
          <a:blip r:embed="rId2"/>
          <a:stretch>
            <a:fillRect/>
          </a:stretch>
        </p:blipFill>
        <p:spPr>
          <a:xfrm>
            <a:off x="990600" y="1752600"/>
            <a:ext cx="5024692" cy="2741934"/>
          </a:xfrm>
          <a:prstGeom prst="rect">
            <a:avLst/>
          </a:prstGeom>
        </p:spPr>
      </p:pic>
      <p:pic>
        <p:nvPicPr>
          <p:cNvPr id="5" name="Picture 4" descr="img41.PNG"/>
          <p:cNvPicPr>
            <a:picLocks noChangeAspect="1"/>
          </p:cNvPicPr>
          <p:nvPr/>
        </p:nvPicPr>
        <p:blipFill>
          <a:blip r:embed="rId3"/>
          <a:stretch>
            <a:fillRect/>
          </a:stretch>
        </p:blipFill>
        <p:spPr>
          <a:xfrm>
            <a:off x="914400" y="4724400"/>
            <a:ext cx="3810000" cy="1490733"/>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b="1" dirty="0"/>
              <a:t>Method Overloading: changing data type of arguments</a:t>
            </a:r>
          </a:p>
          <a:p>
            <a:endParaRPr lang="en-US" dirty="0"/>
          </a:p>
        </p:txBody>
      </p:sp>
      <p:pic>
        <p:nvPicPr>
          <p:cNvPr id="4" name="Picture 3" descr="img42.PNG"/>
          <p:cNvPicPr>
            <a:picLocks noChangeAspect="1"/>
          </p:cNvPicPr>
          <p:nvPr/>
        </p:nvPicPr>
        <p:blipFill>
          <a:blip r:embed="rId2"/>
          <a:stretch>
            <a:fillRect/>
          </a:stretch>
        </p:blipFill>
        <p:spPr>
          <a:xfrm>
            <a:off x="838200" y="1981200"/>
            <a:ext cx="4596943" cy="2505212"/>
          </a:xfrm>
          <a:prstGeom prst="rect">
            <a:avLst/>
          </a:prstGeom>
        </p:spPr>
      </p:pic>
      <p:pic>
        <p:nvPicPr>
          <p:cNvPr id="5" name="Picture 4" descr="img43.PNG"/>
          <p:cNvPicPr>
            <a:picLocks noChangeAspect="1"/>
          </p:cNvPicPr>
          <p:nvPr/>
        </p:nvPicPr>
        <p:blipFill>
          <a:blip r:embed="rId3"/>
          <a:stretch>
            <a:fillRect/>
          </a:stretch>
        </p:blipFill>
        <p:spPr>
          <a:xfrm>
            <a:off x="838200" y="4800600"/>
            <a:ext cx="3462470" cy="1739934"/>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944562"/>
          </a:xfrm>
        </p:spPr>
        <p:txBody>
          <a:bodyPr>
            <a:normAutofit/>
          </a:bodyPr>
          <a:lstStyle/>
          <a:p>
            <a:r>
              <a:rPr lang="en-US" b="0" dirty="0"/>
              <a:t>Q) Why Method Overloading is not possible by changing the return type of method only?</a:t>
            </a:r>
            <a:endParaRPr lang="en-US" dirty="0"/>
          </a:p>
        </p:txBody>
      </p:sp>
      <p:sp>
        <p:nvSpPr>
          <p:cNvPr id="3" name="Content Placeholder 2"/>
          <p:cNvSpPr>
            <a:spLocks noGrp="1"/>
          </p:cNvSpPr>
          <p:nvPr>
            <p:ph sz="quarter" idx="1"/>
          </p:nvPr>
        </p:nvSpPr>
        <p:spPr>
          <a:xfrm>
            <a:off x="457200" y="1447800"/>
            <a:ext cx="7467600" cy="5026152"/>
          </a:xfrm>
        </p:spPr>
        <p:txBody>
          <a:bodyPr/>
          <a:lstStyle/>
          <a:p>
            <a:r>
              <a:rPr lang="en-US" dirty="0"/>
              <a:t>In java, method overloading is not possible by changing the return type of the method only because of </a:t>
            </a:r>
            <a:r>
              <a:rPr lang="en-US" b="1" dirty="0"/>
              <a:t>ambiguity</a:t>
            </a:r>
            <a:r>
              <a:rPr lang="en-US" dirty="0"/>
              <a:t>. </a:t>
            </a:r>
          </a:p>
          <a:p>
            <a:r>
              <a:rPr lang="en-US" dirty="0"/>
              <a:t>Let's see how ambiguity may occur:</a:t>
            </a:r>
          </a:p>
        </p:txBody>
      </p:sp>
      <p:pic>
        <p:nvPicPr>
          <p:cNvPr id="4" name="Picture 3" descr="img44.PNG"/>
          <p:cNvPicPr>
            <a:picLocks noChangeAspect="1"/>
          </p:cNvPicPr>
          <p:nvPr/>
        </p:nvPicPr>
        <p:blipFill>
          <a:blip r:embed="rId2"/>
          <a:stretch>
            <a:fillRect/>
          </a:stretch>
        </p:blipFill>
        <p:spPr>
          <a:xfrm>
            <a:off x="914400" y="2895600"/>
            <a:ext cx="4195987" cy="2266082"/>
          </a:xfrm>
          <a:prstGeom prst="rect">
            <a:avLst/>
          </a:prstGeom>
        </p:spPr>
      </p:pic>
      <p:pic>
        <p:nvPicPr>
          <p:cNvPr id="5" name="Picture 4" descr="img45.PNG"/>
          <p:cNvPicPr>
            <a:picLocks noChangeAspect="1"/>
          </p:cNvPicPr>
          <p:nvPr/>
        </p:nvPicPr>
        <p:blipFill>
          <a:blip r:embed="rId3"/>
          <a:stretch>
            <a:fillRect/>
          </a:stretch>
        </p:blipFill>
        <p:spPr>
          <a:xfrm>
            <a:off x="838200" y="5410200"/>
            <a:ext cx="6292016" cy="995417"/>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 Can we overload java main() method?</a:t>
            </a:r>
          </a:p>
        </p:txBody>
      </p:sp>
      <p:sp>
        <p:nvSpPr>
          <p:cNvPr id="3" name="Content Placeholder 2"/>
          <p:cNvSpPr>
            <a:spLocks noGrp="1"/>
          </p:cNvSpPr>
          <p:nvPr>
            <p:ph sz="quarter" idx="1"/>
          </p:nvPr>
        </p:nvSpPr>
        <p:spPr/>
        <p:txBody>
          <a:bodyPr/>
          <a:lstStyle/>
          <a:p>
            <a:r>
              <a:rPr lang="en-US" dirty="0"/>
              <a:t>Yes, by method overloading. You can have any number of main methods in a class by method overloading. But JVM calls main() method which receives string array as arguments only.</a:t>
            </a:r>
          </a:p>
          <a:p>
            <a:r>
              <a:rPr lang="en-US" dirty="0"/>
              <a:t>Let's see the simple example:</a:t>
            </a:r>
          </a:p>
        </p:txBody>
      </p:sp>
      <p:pic>
        <p:nvPicPr>
          <p:cNvPr id="4" name="Picture 3" descr="img46.PNG"/>
          <p:cNvPicPr>
            <a:picLocks noChangeAspect="1"/>
          </p:cNvPicPr>
          <p:nvPr/>
        </p:nvPicPr>
        <p:blipFill>
          <a:blip r:embed="rId2"/>
          <a:stretch>
            <a:fillRect/>
          </a:stretch>
        </p:blipFill>
        <p:spPr>
          <a:xfrm>
            <a:off x="762000" y="2819400"/>
            <a:ext cx="6469834" cy="1381201"/>
          </a:xfrm>
          <a:prstGeom prst="rect">
            <a:avLst/>
          </a:prstGeom>
        </p:spPr>
      </p:pic>
      <p:pic>
        <p:nvPicPr>
          <p:cNvPr id="5" name="Picture 4" descr="img47.PNG"/>
          <p:cNvPicPr>
            <a:picLocks noChangeAspect="1"/>
          </p:cNvPicPr>
          <p:nvPr/>
        </p:nvPicPr>
        <p:blipFill>
          <a:blip r:embed="rId3"/>
          <a:stretch>
            <a:fillRect/>
          </a:stretch>
        </p:blipFill>
        <p:spPr>
          <a:xfrm>
            <a:off x="838200" y="4572000"/>
            <a:ext cx="4429307" cy="1293228"/>
          </a:xfrm>
          <a:prstGeom prst="rect">
            <a:avLst/>
          </a:prstGeom>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 Overloading and Type Promotion</a:t>
            </a:r>
          </a:p>
        </p:txBody>
      </p:sp>
      <p:pic>
        <p:nvPicPr>
          <p:cNvPr id="4" name="Content Placeholder 3" descr="img48.png"/>
          <p:cNvPicPr>
            <a:picLocks noGrp="1" noChangeAspect="1"/>
          </p:cNvPicPr>
          <p:nvPr>
            <p:ph sz="quarter" idx="1"/>
          </p:nvPr>
        </p:nvPicPr>
        <p:blipFill>
          <a:blip r:embed="rId2"/>
          <a:stretch>
            <a:fillRect/>
          </a:stretch>
        </p:blipFill>
        <p:spPr>
          <a:xfrm>
            <a:off x="1295400" y="990600"/>
            <a:ext cx="5715000" cy="4286250"/>
          </a:xfrm>
        </p:spPr>
      </p:pic>
      <p:sp>
        <p:nvSpPr>
          <p:cNvPr id="5" name="Rectangle 4"/>
          <p:cNvSpPr/>
          <p:nvPr/>
        </p:nvSpPr>
        <p:spPr>
          <a:xfrm>
            <a:off x="381000" y="5486400"/>
            <a:ext cx="8229600" cy="1077218"/>
          </a:xfrm>
          <a:prstGeom prst="rect">
            <a:avLst/>
          </a:prstGeom>
        </p:spPr>
        <p:txBody>
          <a:bodyPr wrap="square">
            <a:spAutoFit/>
          </a:bodyPr>
          <a:lstStyle/>
          <a:p>
            <a:pPr>
              <a:buFont typeface="Arial" pitchFamily="34" charset="0"/>
              <a:buChar char="•"/>
            </a:pPr>
            <a:r>
              <a:rPr lang="en-US" sz="1600" dirty="0"/>
              <a:t>As displayed in the above diagram, byte can be promoted to short, </a:t>
            </a:r>
            <a:r>
              <a:rPr lang="en-US" sz="1600" dirty="0" err="1"/>
              <a:t>int</a:t>
            </a:r>
            <a:r>
              <a:rPr lang="en-US" sz="1600" dirty="0"/>
              <a:t>, long, float or double. </a:t>
            </a:r>
          </a:p>
          <a:p>
            <a:pPr>
              <a:buFont typeface="Arial" pitchFamily="34" charset="0"/>
              <a:buChar char="•"/>
            </a:pPr>
            <a:r>
              <a:rPr lang="en-US" sz="1600" dirty="0"/>
              <a:t>The short </a:t>
            </a:r>
            <a:r>
              <a:rPr lang="en-US" sz="1600" dirty="0" err="1"/>
              <a:t>datatype</a:t>
            </a:r>
            <a:r>
              <a:rPr lang="en-US" sz="1600" dirty="0"/>
              <a:t> can be promoted to </a:t>
            </a:r>
            <a:r>
              <a:rPr lang="en-US" sz="1600" dirty="0" err="1"/>
              <a:t>int,long,float</a:t>
            </a:r>
            <a:r>
              <a:rPr lang="en-US" sz="1600" dirty="0"/>
              <a:t> or double. </a:t>
            </a:r>
          </a:p>
          <a:p>
            <a:pPr>
              <a:buFont typeface="Arial" pitchFamily="34" charset="0"/>
              <a:buChar char="•"/>
            </a:pPr>
            <a:r>
              <a:rPr lang="en-US" sz="1600" dirty="0"/>
              <a:t>The char </a:t>
            </a:r>
            <a:r>
              <a:rPr lang="en-US" sz="1600" dirty="0" err="1"/>
              <a:t>datatype</a:t>
            </a:r>
            <a:r>
              <a:rPr lang="en-US" sz="1600" dirty="0"/>
              <a:t> can be promoted to </a:t>
            </a:r>
            <a:r>
              <a:rPr lang="en-US" sz="1600" dirty="0" err="1"/>
              <a:t>int,long,float</a:t>
            </a:r>
            <a:r>
              <a:rPr lang="en-US" sz="1600" dirty="0"/>
              <a:t> or double and so on.</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of Method Overloading with </a:t>
            </a:r>
            <a:r>
              <a:rPr lang="en-US" dirty="0" err="1"/>
              <a:t>TypePromotion</a:t>
            </a:r>
            <a:endParaRPr lang="en-US" dirty="0"/>
          </a:p>
        </p:txBody>
      </p:sp>
      <p:pic>
        <p:nvPicPr>
          <p:cNvPr id="4" name="Content Placeholder 3" descr="img49.PNG"/>
          <p:cNvPicPr>
            <a:picLocks noGrp="1" noChangeAspect="1"/>
          </p:cNvPicPr>
          <p:nvPr>
            <p:ph sz="quarter" idx="1"/>
          </p:nvPr>
        </p:nvPicPr>
        <p:blipFill>
          <a:blip r:embed="rId2"/>
          <a:stretch>
            <a:fillRect/>
          </a:stretch>
        </p:blipFill>
        <p:spPr>
          <a:xfrm>
            <a:off x="685800" y="1143000"/>
            <a:ext cx="7086600" cy="4058992"/>
          </a:xfrm>
        </p:spPr>
      </p:pic>
      <p:pic>
        <p:nvPicPr>
          <p:cNvPr id="5" name="Picture 4" descr="img50.PNG"/>
          <p:cNvPicPr>
            <a:picLocks noChangeAspect="1"/>
          </p:cNvPicPr>
          <p:nvPr/>
        </p:nvPicPr>
        <p:blipFill>
          <a:blip r:embed="rId3"/>
          <a:stretch>
            <a:fillRect/>
          </a:stretch>
        </p:blipFill>
        <p:spPr>
          <a:xfrm>
            <a:off x="1295400" y="5105400"/>
            <a:ext cx="2576585" cy="1394664"/>
          </a:xfrm>
          <a:prstGeom prst="rect">
            <a:avLst/>
          </a:prstGeo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of Method Overloading with Type Promotion if matching found</a:t>
            </a:r>
          </a:p>
        </p:txBody>
      </p:sp>
      <p:sp>
        <p:nvSpPr>
          <p:cNvPr id="3" name="Content Placeholder 2"/>
          <p:cNvSpPr>
            <a:spLocks noGrp="1"/>
          </p:cNvSpPr>
          <p:nvPr>
            <p:ph sz="quarter" idx="1"/>
          </p:nvPr>
        </p:nvSpPr>
        <p:spPr/>
        <p:txBody>
          <a:bodyPr/>
          <a:lstStyle/>
          <a:p>
            <a:r>
              <a:rPr lang="en-US" dirty="0"/>
              <a:t>If there are matching type arguments in the method, type promotion is not performed.</a:t>
            </a:r>
          </a:p>
        </p:txBody>
      </p:sp>
      <p:pic>
        <p:nvPicPr>
          <p:cNvPr id="4" name="Picture 3" descr="img51.PNG"/>
          <p:cNvPicPr>
            <a:picLocks noChangeAspect="1"/>
          </p:cNvPicPr>
          <p:nvPr/>
        </p:nvPicPr>
        <p:blipFill>
          <a:blip r:embed="rId2"/>
          <a:stretch>
            <a:fillRect/>
          </a:stretch>
        </p:blipFill>
        <p:spPr>
          <a:xfrm>
            <a:off x="762000" y="1981200"/>
            <a:ext cx="6934200" cy="2770977"/>
          </a:xfrm>
          <a:prstGeom prst="rect">
            <a:avLst/>
          </a:prstGeom>
        </p:spPr>
      </p:pic>
      <p:pic>
        <p:nvPicPr>
          <p:cNvPr id="6" name="Picture 5" descr="img52.PNG"/>
          <p:cNvPicPr>
            <a:picLocks noChangeAspect="1"/>
          </p:cNvPicPr>
          <p:nvPr/>
        </p:nvPicPr>
        <p:blipFill>
          <a:blip r:embed="rId3"/>
          <a:stretch>
            <a:fillRect/>
          </a:stretch>
        </p:blipFill>
        <p:spPr>
          <a:xfrm>
            <a:off x="838200" y="5181600"/>
            <a:ext cx="3962400" cy="704062"/>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of Method Overloading with Type Promotion in case of ambiguity</a:t>
            </a:r>
          </a:p>
        </p:txBody>
      </p:sp>
      <p:sp>
        <p:nvSpPr>
          <p:cNvPr id="3" name="Content Placeholder 2"/>
          <p:cNvSpPr>
            <a:spLocks noGrp="1"/>
          </p:cNvSpPr>
          <p:nvPr>
            <p:ph sz="quarter" idx="1"/>
          </p:nvPr>
        </p:nvSpPr>
        <p:spPr/>
        <p:txBody>
          <a:bodyPr/>
          <a:lstStyle/>
          <a:p>
            <a:r>
              <a:rPr lang="en-US" dirty="0"/>
              <a:t>If there are no matching type arguments in the method, and each method promotes similar number of arguments, there will be ambiguity.</a:t>
            </a:r>
          </a:p>
        </p:txBody>
      </p:sp>
      <p:pic>
        <p:nvPicPr>
          <p:cNvPr id="4" name="Picture 3" descr="img53.PNG"/>
          <p:cNvPicPr>
            <a:picLocks noChangeAspect="1"/>
          </p:cNvPicPr>
          <p:nvPr/>
        </p:nvPicPr>
        <p:blipFill>
          <a:blip r:embed="rId2"/>
          <a:stretch>
            <a:fillRect/>
          </a:stretch>
        </p:blipFill>
        <p:spPr>
          <a:xfrm>
            <a:off x="990600" y="2209800"/>
            <a:ext cx="5315256" cy="2403420"/>
          </a:xfrm>
          <a:prstGeom prst="rect">
            <a:avLst/>
          </a:prstGeom>
        </p:spPr>
      </p:pic>
      <p:pic>
        <p:nvPicPr>
          <p:cNvPr id="5" name="Picture 4" descr="img54.PNG"/>
          <p:cNvPicPr>
            <a:picLocks noChangeAspect="1"/>
          </p:cNvPicPr>
          <p:nvPr/>
        </p:nvPicPr>
        <p:blipFill>
          <a:blip r:embed="rId3"/>
          <a:stretch>
            <a:fillRect/>
          </a:stretch>
        </p:blipFill>
        <p:spPr>
          <a:xfrm>
            <a:off x="1066800" y="5029200"/>
            <a:ext cx="3505200" cy="896368"/>
          </a:xfrm>
          <a:prstGeom prst="rect">
            <a:avLst/>
          </a:prstGeom>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Overloading Constructors</a:t>
            </a:r>
          </a:p>
        </p:txBody>
      </p:sp>
      <p:sp>
        <p:nvSpPr>
          <p:cNvPr id="3" name="Content Placeholder 2"/>
          <p:cNvSpPr>
            <a:spLocks noGrp="1"/>
          </p:cNvSpPr>
          <p:nvPr>
            <p:ph sz="quarter" idx="1"/>
          </p:nvPr>
        </p:nvSpPr>
        <p:spPr/>
        <p:txBody>
          <a:bodyPr/>
          <a:lstStyle/>
          <a:p>
            <a:r>
              <a:rPr lang="en-US" dirty="0"/>
              <a:t>In Java, a constructor is just like a method but without return type.</a:t>
            </a:r>
          </a:p>
          <a:p>
            <a:r>
              <a:rPr lang="en-US" dirty="0"/>
              <a:t>It can also be overloaded like Java methods.</a:t>
            </a:r>
          </a:p>
          <a:p>
            <a:r>
              <a:rPr lang="en-US" dirty="0"/>
              <a:t>Constructor overloading in Java is a technique of having more than one constructor with different parameter lists. </a:t>
            </a:r>
          </a:p>
          <a:p>
            <a:r>
              <a:rPr lang="en-US" dirty="0"/>
              <a:t>They are arranged in a way that each constructor performs a different task. </a:t>
            </a:r>
          </a:p>
          <a:p>
            <a:r>
              <a:rPr lang="en-US" dirty="0"/>
              <a:t>They are differentiated by the compiler by the number of parameters in the list and their types.</a:t>
            </a:r>
          </a:p>
          <a:p>
            <a:endParaRPr lang="en-US"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11162"/>
          </a:xfrm>
        </p:spPr>
        <p:txBody>
          <a:bodyPr>
            <a:normAutofit fontScale="90000"/>
          </a:bodyPr>
          <a:lstStyle/>
          <a:p>
            <a:r>
              <a:rPr lang="en-US" dirty="0"/>
              <a:t>Example-</a:t>
            </a:r>
          </a:p>
        </p:txBody>
      </p:sp>
      <p:pic>
        <p:nvPicPr>
          <p:cNvPr id="4" name="Content Placeholder 3" descr="img55.PNG"/>
          <p:cNvPicPr>
            <a:picLocks noGrp="1" noChangeAspect="1"/>
          </p:cNvPicPr>
          <p:nvPr>
            <p:ph sz="quarter" idx="1"/>
          </p:nvPr>
        </p:nvPicPr>
        <p:blipFill>
          <a:blip r:embed="rId2"/>
          <a:stretch>
            <a:fillRect/>
          </a:stretch>
        </p:blipFill>
        <p:spPr>
          <a:xfrm>
            <a:off x="609600" y="838200"/>
            <a:ext cx="5405713" cy="5428027"/>
          </a:xfrm>
        </p:spPr>
      </p:pic>
      <p:pic>
        <p:nvPicPr>
          <p:cNvPr id="5" name="Picture 4" descr="img56.PNG"/>
          <p:cNvPicPr>
            <a:picLocks noChangeAspect="1"/>
          </p:cNvPicPr>
          <p:nvPr/>
        </p:nvPicPr>
        <p:blipFill>
          <a:blip r:embed="rId3"/>
          <a:stretch>
            <a:fillRect/>
          </a:stretch>
        </p:blipFill>
        <p:spPr>
          <a:xfrm>
            <a:off x="5181600" y="4800600"/>
            <a:ext cx="3248527" cy="1143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Programming Environment	</a:t>
            </a:r>
          </a:p>
        </p:txBody>
      </p:sp>
      <p:pic>
        <p:nvPicPr>
          <p:cNvPr id="4" name="Picture 2" descr="http://www.artima.com/insidejvm/ed2/images/fig1-1.gif"/>
          <p:cNvPicPr>
            <a:picLocks noGrp="1" noChangeAspect="1" noChangeArrowheads="1"/>
          </p:cNvPicPr>
          <p:nvPr>
            <p:ph sz="quarter" idx="1"/>
          </p:nvPr>
        </p:nvPicPr>
        <p:blipFill>
          <a:blip r:embed="rId2"/>
          <a:srcRect/>
          <a:stretch>
            <a:fillRect/>
          </a:stretch>
        </p:blipFill>
        <p:spPr bwMode="auto">
          <a:xfrm>
            <a:off x="304801" y="1143000"/>
            <a:ext cx="8001000" cy="4768712"/>
          </a:xfrm>
          <a:prstGeom prst="rect">
            <a:avLst/>
          </a:prstGeom>
          <a:noFill/>
          <a:ln w="9525">
            <a:noFill/>
            <a:miter lim="800000"/>
            <a:headEnd/>
            <a:tailEnd/>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this() in constructor overloading</a:t>
            </a:r>
          </a:p>
        </p:txBody>
      </p:sp>
      <p:sp>
        <p:nvSpPr>
          <p:cNvPr id="3" name="Content Placeholder 2"/>
          <p:cNvSpPr>
            <a:spLocks noGrp="1"/>
          </p:cNvSpPr>
          <p:nvPr>
            <p:ph sz="quarter" idx="1"/>
          </p:nvPr>
        </p:nvSpPr>
        <p:spPr/>
        <p:txBody>
          <a:bodyPr/>
          <a:lstStyle/>
          <a:p>
            <a:r>
              <a:rPr lang="en-US" dirty="0"/>
              <a:t>this() reference can be used during constructor overloading to call default constructor implicitly from parameterized constructor. </a:t>
            </a:r>
          </a:p>
          <a:p>
            <a:r>
              <a:rPr lang="en-US" dirty="0"/>
              <a:t>Please note, this() should be the first statement inside a constructor.</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87362"/>
          </a:xfrm>
        </p:spPr>
        <p:txBody>
          <a:bodyPr/>
          <a:lstStyle/>
          <a:p>
            <a:r>
              <a:rPr lang="en-US" dirty="0"/>
              <a:t>Example-</a:t>
            </a:r>
          </a:p>
        </p:txBody>
      </p:sp>
      <p:pic>
        <p:nvPicPr>
          <p:cNvPr id="4" name="Content Placeholder 3" descr="img58.PNG"/>
          <p:cNvPicPr>
            <a:picLocks noGrp="1" noChangeAspect="1"/>
          </p:cNvPicPr>
          <p:nvPr>
            <p:ph sz="quarter" idx="1"/>
          </p:nvPr>
        </p:nvPicPr>
        <p:blipFill>
          <a:blip r:embed="rId2"/>
          <a:stretch>
            <a:fillRect/>
          </a:stretch>
        </p:blipFill>
        <p:spPr>
          <a:xfrm>
            <a:off x="609600" y="762000"/>
            <a:ext cx="4986904" cy="5635625"/>
          </a:xfr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a:xfrm>
            <a:off x="457200" y="3124200"/>
            <a:ext cx="7467600" cy="3349752"/>
          </a:xfrm>
        </p:spPr>
        <p:txBody>
          <a:bodyPr>
            <a:normAutofit/>
          </a:bodyPr>
          <a:lstStyle/>
          <a:p>
            <a:pPr fontAlgn="base"/>
            <a:r>
              <a:rPr lang="en-US" b="1" dirty="0"/>
              <a:t>Important points to be taken care while doing Constructor Overloading :</a:t>
            </a:r>
            <a:endParaRPr lang="en-US" dirty="0"/>
          </a:p>
          <a:p>
            <a:pPr lvl="1" fontAlgn="base"/>
            <a:r>
              <a:rPr lang="en-US" dirty="0"/>
              <a:t>Constructor calling must be the </a:t>
            </a:r>
            <a:r>
              <a:rPr lang="en-US" b="1" dirty="0"/>
              <a:t>first</a:t>
            </a:r>
            <a:r>
              <a:rPr lang="en-US" dirty="0"/>
              <a:t> statement of constructor in Java.</a:t>
            </a:r>
          </a:p>
          <a:p>
            <a:pPr lvl="1" fontAlgn="base"/>
            <a:r>
              <a:rPr lang="en-US" dirty="0"/>
              <a:t>If we have defined any parameterized constructor, then compiler will not create default constructor. and vice versa if we don’t define any constructor, the compiler creates the default constructor(also known as no-</a:t>
            </a:r>
            <a:r>
              <a:rPr lang="en-US" dirty="0" err="1"/>
              <a:t>arg</a:t>
            </a:r>
            <a:r>
              <a:rPr lang="en-US" dirty="0"/>
              <a:t> constructor) by default during compilation.</a:t>
            </a:r>
          </a:p>
          <a:p>
            <a:pPr lvl="1" fontAlgn="base"/>
            <a:r>
              <a:rPr lang="en-US" dirty="0"/>
              <a:t>Recursive constructor calling is invalid in java.</a:t>
            </a:r>
          </a:p>
        </p:txBody>
      </p:sp>
      <p:pic>
        <p:nvPicPr>
          <p:cNvPr id="4" name="Picture 3" descr="img59.PNG"/>
          <p:cNvPicPr>
            <a:picLocks noChangeAspect="1"/>
          </p:cNvPicPr>
          <p:nvPr/>
        </p:nvPicPr>
        <p:blipFill>
          <a:blip r:embed="rId2"/>
          <a:stretch>
            <a:fillRect/>
          </a:stretch>
        </p:blipFill>
        <p:spPr>
          <a:xfrm>
            <a:off x="685800" y="1143000"/>
            <a:ext cx="7086600" cy="1676400"/>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868362"/>
          </a:xfrm>
        </p:spPr>
        <p:txBody>
          <a:bodyPr>
            <a:normAutofit/>
          </a:bodyPr>
          <a:lstStyle/>
          <a:p>
            <a:r>
              <a:rPr lang="en-US" dirty="0"/>
              <a:t>Difference between constructor and method in Java</a:t>
            </a:r>
          </a:p>
        </p:txBody>
      </p:sp>
      <p:pic>
        <p:nvPicPr>
          <p:cNvPr id="4" name="Content Placeholder 3" descr="img57.PNG"/>
          <p:cNvPicPr>
            <a:picLocks noGrp="1" noChangeAspect="1"/>
          </p:cNvPicPr>
          <p:nvPr>
            <p:ph sz="quarter" idx="1"/>
          </p:nvPr>
        </p:nvPicPr>
        <p:blipFill>
          <a:blip r:embed="rId2"/>
          <a:stretch>
            <a:fillRect/>
          </a:stretch>
        </p:blipFill>
        <p:spPr>
          <a:xfrm>
            <a:off x="990600" y="1371600"/>
            <a:ext cx="6781800" cy="4982866"/>
          </a:xfrm>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Argument passing in java</a:t>
            </a:r>
          </a:p>
        </p:txBody>
      </p:sp>
      <p:sp>
        <p:nvSpPr>
          <p:cNvPr id="3" name="Content Placeholder 2"/>
          <p:cNvSpPr>
            <a:spLocks noGrp="1"/>
          </p:cNvSpPr>
          <p:nvPr>
            <p:ph sz="quarter" idx="1"/>
          </p:nvPr>
        </p:nvSpPr>
        <p:spPr/>
        <p:txBody>
          <a:bodyPr/>
          <a:lstStyle/>
          <a:p>
            <a:r>
              <a:rPr lang="en-US" dirty="0"/>
              <a:t>Java supports call by value and call by reference .</a:t>
            </a:r>
          </a:p>
          <a:p>
            <a:r>
              <a:rPr lang="en-US" b="1" u="sng" dirty="0"/>
              <a:t>Call by value</a:t>
            </a:r>
            <a:r>
              <a:rPr lang="en-US" dirty="0"/>
              <a:t>: this method copies value of an argument into the formal parameter of the subroutine. Changes made to the parameter of the subroutine have no effect on argument. In Java, when you pass a simple type to a method, it is passed by value. Thus, what occurs to the parameter that receives the argument has no effect outside the method.</a:t>
            </a:r>
          </a:p>
          <a:p>
            <a:endParaRPr lang="en-US" dirty="0"/>
          </a:p>
          <a:p>
            <a:r>
              <a:rPr lang="en-US" b="1" u="sng" dirty="0"/>
              <a:t>Call be reference</a:t>
            </a:r>
            <a:r>
              <a:rPr lang="en-US" dirty="0"/>
              <a:t>:   a reference to an argument is passed to the  parameter. This reference is used to  access the actual argument specified in the call. Changes made to the parameter will effect the argument specified in the call.</a:t>
            </a:r>
          </a:p>
          <a:p>
            <a:endParaRPr lang="en-US"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Call by value</a:t>
            </a:r>
          </a:p>
        </p:txBody>
      </p:sp>
      <p:sp>
        <p:nvSpPr>
          <p:cNvPr id="3" name="Content Placeholder 2"/>
          <p:cNvSpPr>
            <a:spLocks noGrp="1"/>
          </p:cNvSpPr>
          <p:nvPr>
            <p:ph sz="quarter" idx="1"/>
          </p:nvPr>
        </p:nvSpPr>
        <p:spPr/>
        <p:txBody>
          <a:bodyPr>
            <a:normAutofit/>
          </a:bodyPr>
          <a:lstStyle/>
          <a:p>
            <a:pPr>
              <a:buNone/>
            </a:pPr>
            <a:r>
              <a:rPr lang="en-US" dirty="0"/>
              <a:t>// Simple types are passed by value.</a:t>
            </a:r>
          </a:p>
          <a:p>
            <a:pPr lvl="1">
              <a:buNone/>
            </a:pPr>
            <a:r>
              <a:rPr lang="en-US" dirty="0"/>
              <a:t>class Test {</a:t>
            </a:r>
          </a:p>
          <a:p>
            <a:pPr lvl="1">
              <a:buNone/>
            </a:pPr>
            <a:r>
              <a:rPr lang="en-US" dirty="0"/>
              <a:t>void meth(</a:t>
            </a:r>
            <a:r>
              <a:rPr lang="en-US" dirty="0" err="1"/>
              <a:t>int</a:t>
            </a:r>
            <a:r>
              <a:rPr lang="en-US" dirty="0"/>
              <a:t> </a:t>
            </a:r>
            <a:r>
              <a:rPr lang="en-US" dirty="0" err="1"/>
              <a:t>i</a:t>
            </a:r>
            <a:r>
              <a:rPr lang="en-US" dirty="0"/>
              <a:t>, </a:t>
            </a:r>
            <a:r>
              <a:rPr lang="en-US" dirty="0" err="1"/>
              <a:t>int</a:t>
            </a:r>
            <a:r>
              <a:rPr lang="en-US" dirty="0"/>
              <a:t> j) {</a:t>
            </a:r>
          </a:p>
          <a:p>
            <a:pPr lvl="1">
              <a:buNone/>
            </a:pPr>
            <a:r>
              <a:rPr lang="en-US" dirty="0"/>
              <a:t>	</a:t>
            </a:r>
            <a:r>
              <a:rPr lang="en-US" dirty="0" err="1"/>
              <a:t>i</a:t>
            </a:r>
            <a:r>
              <a:rPr lang="en-US" dirty="0"/>
              <a:t> *= 2;</a:t>
            </a:r>
          </a:p>
          <a:p>
            <a:pPr lvl="1">
              <a:buNone/>
            </a:pPr>
            <a:r>
              <a:rPr lang="en-US" dirty="0"/>
              <a:t>	j /= 2;</a:t>
            </a:r>
          </a:p>
          <a:p>
            <a:pPr lvl="1">
              <a:buNone/>
            </a:pPr>
            <a:r>
              <a:rPr lang="en-US" dirty="0"/>
              <a:t>}</a:t>
            </a:r>
          </a:p>
          <a:p>
            <a:pPr lvl="1">
              <a:buNone/>
            </a:pPr>
            <a:r>
              <a:rPr lang="en-US" dirty="0"/>
              <a:t>}</a:t>
            </a:r>
          </a:p>
          <a:p>
            <a:pPr lvl="1">
              <a:buNone/>
            </a:pPr>
            <a:r>
              <a:rPr lang="en-US" dirty="0"/>
              <a:t>class </a:t>
            </a:r>
            <a:r>
              <a:rPr lang="en-US" dirty="0" err="1"/>
              <a:t>CallByValue</a:t>
            </a:r>
            <a:r>
              <a:rPr lang="en-US" dirty="0"/>
              <a:t> {</a:t>
            </a:r>
          </a:p>
          <a:p>
            <a:pPr lvl="1">
              <a:buNone/>
            </a:pPr>
            <a:r>
              <a:rPr lang="en-US" dirty="0"/>
              <a:t>	public static void main(String </a:t>
            </a:r>
            <a:r>
              <a:rPr lang="en-US" dirty="0" err="1"/>
              <a:t>args</a:t>
            </a:r>
            <a:r>
              <a:rPr lang="en-US" dirty="0"/>
              <a:t>[]) {</a:t>
            </a:r>
          </a:p>
          <a:p>
            <a:pPr lvl="1">
              <a:buNone/>
            </a:pPr>
            <a:r>
              <a:rPr lang="en-US" dirty="0"/>
              <a:t>		Test ob = new Test();</a:t>
            </a:r>
          </a:p>
          <a:p>
            <a:pPr lvl="1">
              <a:buNone/>
            </a:pPr>
            <a:r>
              <a:rPr lang="en-US" dirty="0"/>
              <a:t>		</a:t>
            </a:r>
            <a:r>
              <a:rPr lang="en-US" dirty="0" err="1"/>
              <a:t>int</a:t>
            </a:r>
            <a:r>
              <a:rPr lang="en-US" dirty="0"/>
              <a:t> a = 15, b = 20;</a:t>
            </a:r>
          </a:p>
          <a:p>
            <a:pPr lvl="1">
              <a:buNone/>
            </a:pPr>
            <a:r>
              <a:rPr lang="en-US" dirty="0"/>
              <a:t>		</a:t>
            </a:r>
            <a:r>
              <a:rPr lang="en-US" dirty="0" err="1"/>
              <a:t>System.out.println</a:t>
            </a:r>
            <a:r>
              <a:rPr lang="en-US" dirty="0"/>
              <a:t>("a and b before call: " + a + " " + b);</a:t>
            </a:r>
          </a:p>
          <a:p>
            <a:pPr lvl="1">
              <a:buNone/>
            </a:pPr>
            <a:r>
              <a:rPr lang="en-US" dirty="0"/>
              <a:t>		</a:t>
            </a:r>
            <a:r>
              <a:rPr lang="en-US" dirty="0" err="1"/>
              <a:t>ob.meth</a:t>
            </a:r>
            <a:r>
              <a:rPr lang="en-US" dirty="0"/>
              <a:t>(a, b);</a:t>
            </a:r>
          </a:p>
          <a:p>
            <a:pPr lvl="1">
              <a:buNone/>
            </a:pPr>
            <a:r>
              <a:rPr lang="en-US" dirty="0"/>
              <a:t>		</a:t>
            </a:r>
            <a:r>
              <a:rPr lang="en-US" dirty="0" err="1"/>
              <a:t>System.out.println</a:t>
            </a:r>
            <a:r>
              <a:rPr lang="en-US" dirty="0"/>
              <a:t>("a and b after call: " + a + " " + b);</a:t>
            </a:r>
          </a:p>
          <a:p>
            <a:pPr lvl="1">
              <a:buNone/>
            </a:pPr>
            <a:r>
              <a:rPr lang="en-US" dirty="0"/>
              <a:t>	}</a:t>
            </a:r>
          </a:p>
          <a:p>
            <a:pPr lvl="1">
              <a:buNone/>
            </a:pPr>
            <a:r>
              <a:rPr lang="en-US" dirty="0"/>
              <a:t>}</a:t>
            </a:r>
          </a:p>
          <a:p>
            <a:pPr>
              <a:buNone/>
            </a:pPr>
            <a:endParaRPr 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sp>
        <p:nvSpPr>
          <p:cNvPr id="3" name="Content Placeholder 2"/>
          <p:cNvSpPr>
            <a:spLocks noGrp="1"/>
          </p:cNvSpPr>
          <p:nvPr>
            <p:ph sz="quarter" idx="1"/>
          </p:nvPr>
        </p:nvSpPr>
        <p:spPr/>
        <p:txBody>
          <a:bodyPr/>
          <a:lstStyle/>
          <a:p>
            <a:r>
              <a:rPr lang="en-US" dirty="0"/>
              <a:t>The output from this program is shown here:</a:t>
            </a:r>
          </a:p>
          <a:p>
            <a:pPr lvl="6">
              <a:buNone/>
            </a:pPr>
            <a:r>
              <a:rPr lang="en-US" sz="1600" dirty="0">
                <a:solidFill>
                  <a:schemeClr val="tx1"/>
                </a:solidFill>
              </a:rPr>
              <a:t>a and b before call: 15 20</a:t>
            </a:r>
          </a:p>
          <a:p>
            <a:pPr lvl="6">
              <a:buNone/>
            </a:pPr>
            <a:r>
              <a:rPr lang="en-US" sz="1600" dirty="0">
                <a:solidFill>
                  <a:schemeClr val="tx1"/>
                </a:solidFill>
              </a:rPr>
              <a:t>a and b after call: 15 20</a:t>
            </a:r>
          </a:p>
          <a:p>
            <a:r>
              <a:rPr lang="en-US" dirty="0"/>
              <a:t>As you can see, the operations that occur inside </a:t>
            </a:r>
            <a:r>
              <a:rPr lang="en-US" b="1" dirty="0"/>
              <a:t>meth( ) </a:t>
            </a:r>
            <a:r>
              <a:rPr lang="en-US" dirty="0"/>
              <a:t>have no effect on the values of </a:t>
            </a:r>
            <a:r>
              <a:rPr lang="en-US" b="1" dirty="0"/>
              <a:t>a </a:t>
            </a:r>
            <a:r>
              <a:rPr lang="en-US" dirty="0"/>
              <a:t>and </a:t>
            </a:r>
            <a:r>
              <a:rPr lang="en-US" b="1" dirty="0"/>
              <a:t>b </a:t>
            </a:r>
            <a:r>
              <a:rPr lang="en-US" dirty="0"/>
              <a:t>used in the call; their values here did not change to 30 and 10.</a:t>
            </a:r>
          </a:p>
          <a:p>
            <a:endParaRPr lang="en-US"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Call by reference</a:t>
            </a:r>
          </a:p>
        </p:txBody>
      </p:sp>
      <p:sp>
        <p:nvSpPr>
          <p:cNvPr id="3" name="Content Placeholder 2"/>
          <p:cNvSpPr>
            <a:spLocks noGrp="1"/>
          </p:cNvSpPr>
          <p:nvPr>
            <p:ph sz="quarter" idx="1"/>
          </p:nvPr>
        </p:nvSpPr>
        <p:spPr/>
        <p:txBody>
          <a:bodyPr/>
          <a:lstStyle/>
          <a:p>
            <a:r>
              <a:rPr lang="en-US" dirty="0"/>
              <a:t>When you pass an object to a method, the situation changes dramatically, because objects are passed by reference. </a:t>
            </a:r>
          </a:p>
          <a:p>
            <a:r>
              <a:rPr lang="en-US" dirty="0"/>
              <a:t>Keep in mind that when you create a variable of a class type, you are only creating a reference to an object. </a:t>
            </a:r>
          </a:p>
          <a:p>
            <a:r>
              <a:rPr lang="en-US" dirty="0"/>
              <a:t>Thus, when you pass this reference to a method, the parameter that receives it will refer to the same object as that referred to by the argument. </a:t>
            </a:r>
          </a:p>
          <a:p>
            <a:r>
              <a:rPr lang="en-US" dirty="0"/>
              <a:t>This effectively means that objects are passed to methods by use of call-by-reference. </a:t>
            </a:r>
          </a:p>
          <a:p>
            <a:r>
              <a:rPr lang="en-US" dirty="0"/>
              <a:t>Changes to the object inside the method </a:t>
            </a:r>
            <a:r>
              <a:rPr lang="en-US" i="1" dirty="0"/>
              <a:t>do </a:t>
            </a:r>
            <a:r>
              <a:rPr lang="en-US" dirty="0"/>
              <a:t>affect the object used as an argument. </a:t>
            </a:r>
          </a:p>
          <a:p>
            <a:r>
              <a:rPr lang="en-US" dirty="0"/>
              <a:t>For example, consider the following program:</a:t>
            </a:r>
          </a:p>
          <a:p>
            <a:endParaRPr lang="en-US"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11162"/>
          </a:xfrm>
        </p:spPr>
        <p:txBody>
          <a:bodyPr>
            <a:normAutofit fontScale="90000"/>
          </a:bodyPr>
          <a:lstStyle/>
          <a:p>
            <a:r>
              <a:rPr lang="en-US" dirty="0"/>
              <a:t>EXAMPLE-</a:t>
            </a:r>
          </a:p>
        </p:txBody>
      </p:sp>
      <p:sp>
        <p:nvSpPr>
          <p:cNvPr id="3" name="Content Placeholder 2"/>
          <p:cNvSpPr>
            <a:spLocks noGrp="1"/>
          </p:cNvSpPr>
          <p:nvPr>
            <p:ph sz="quarter" idx="1"/>
          </p:nvPr>
        </p:nvSpPr>
        <p:spPr>
          <a:xfrm>
            <a:off x="457200" y="838200"/>
            <a:ext cx="7467600" cy="5635752"/>
          </a:xfrm>
        </p:spPr>
        <p:txBody>
          <a:bodyPr>
            <a:normAutofit fontScale="85000" lnSpcReduction="20000"/>
          </a:bodyPr>
          <a:lstStyle/>
          <a:p>
            <a:pPr>
              <a:buNone/>
            </a:pPr>
            <a:r>
              <a:rPr lang="en-US" dirty="0"/>
              <a:t>// Objects are passed by reference.</a:t>
            </a:r>
          </a:p>
          <a:p>
            <a:pPr lvl="1">
              <a:buNone/>
            </a:pPr>
            <a:r>
              <a:rPr lang="en-US" dirty="0"/>
              <a:t>class Test {</a:t>
            </a:r>
          </a:p>
          <a:p>
            <a:pPr lvl="1">
              <a:buNone/>
            </a:pPr>
            <a:r>
              <a:rPr lang="en-US" dirty="0" err="1"/>
              <a:t>int</a:t>
            </a:r>
            <a:r>
              <a:rPr lang="en-US" dirty="0"/>
              <a:t> a, b;</a:t>
            </a:r>
          </a:p>
          <a:p>
            <a:pPr lvl="1">
              <a:buNone/>
            </a:pPr>
            <a:r>
              <a:rPr lang="en-US" dirty="0"/>
              <a:t>Test(</a:t>
            </a:r>
            <a:r>
              <a:rPr lang="en-US" dirty="0" err="1"/>
              <a:t>int</a:t>
            </a:r>
            <a:r>
              <a:rPr lang="en-US" dirty="0"/>
              <a:t> </a:t>
            </a:r>
            <a:r>
              <a:rPr lang="en-US" dirty="0" err="1"/>
              <a:t>i</a:t>
            </a:r>
            <a:r>
              <a:rPr lang="en-US" dirty="0"/>
              <a:t>, </a:t>
            </a:r>
            <a:r>
              <a:rPr lang="en-US" dirty="0" err="1"/>
              <a:t>int</a:t>
            </a:r>
            <a:r>
              <a:rPr lang="en-US" dirty="0"/>
              <a:t> j) {</a:t>
            </a:r>
          </a:p>
          <a:p>
            <a:pPr lvl="1">
              <a:buNone/>
            </a:pPr>
            <a:r>
              <a:rPr lang="en-US" dirty="0"/>
              <a:t>a = </a:t>
            </a:r>
            <a:r>
              <a:rPr lang="en-US" dirty="0" err="1"/>
              <a:t>i</a:t>
            </a:r>
            <a:r>
              <a:rPr lang="en-US" dirty="0"/>
              <a:t>;</a:t>
            </a:r>
          </a:p>
          <a:p>
            <a:pPr lvl="1">
              <a:buNone/>
            </a:pPr>
            <a:r>
              <a:rPr lang="en-US" dirty="0"/>
              <a:t>b = j;</a:t>
            </a:r>
          </a:p>
          <a:p>
            <a:pPr lvl="1">
              <a:buNone/>
            </a:pPr>
            <a:r>
              <a:rPr lang="en-US" dirty="0"/>
              <a:t>}</a:t>
            </a:r>
          </a:p>
          <a:p>
            <a:pPr lvl="1">
              <a:buNone/>
            </a:pPr>
            <a:r>
              <a:rPr lang="en-US" dirty="0"/>
              <a:t>// pass an object</a:t>
            </a:r>
          </a:p>
          <a:p>
            <a:pPr lvl="1">
              <a:buNone/>
            </a:pPr>
            <a:r>
              <a:rPr lang="en-US" dirty="0"/>
              <a:t>void meth(Test o) {</a:t>
            </a:r>
          </a:p>
          <a:p>
            <a:pPr lvl="1">
              <a:buNone/>
            </a:pPr>
            <a:r>
              <a:rPr lang="en-US" dirty="0" err="1"/>
              <a:t>o.a</a:t>
            </a:r>
            <a:r>
              <a:rPr lang="en-US" dirty="0"/>
              <a:t> *= 2;</a:t>
            </a:r>
          </a:p>
          <a:p>
            <a:pPr lvl="1">
              <a:buNone/>
            </a:pPr>
            <a:r>
              <a:rPr lang="en-US" dirty="0" err="1"/>
              <a:t>o.b</a:t>
            </a:r>
            <a:r>
              <a:rPr lang="en-US" dirty="0"/>
              <a:t> /= 2;   </a:t>
            </a:r>
          </a:p>
          <a:p>
            <a:pPr lvl="1">
              <a:buNone/>
            </a:pPr>
            <a:r>
              <a:rPr lang="en-US" dirty="0"/>
              <a:t>}</a:t>
            </a:r>
          </a:p>
          <a:p>
            <a:pPr lvl="1">
              <a:buNone/>
            </a:pPr>
            <a:r>
              <a:rPr lang="en-US" dirty="0"/>
              <a:t>}</a:t>
            </a:r>
          </a:p>
          <a:p>
            <a:pPr lvl="1">
              <a:buNone/>
            </a:pPr>
            <a:r>
              <a:rPr lang="en-US" dirty="0"/>
              <a:t>class </a:t>
            </a:r>
            <a:r>
              <a:rPr lang="en-US" dirty="0" err="1"/>
              <a:t>CallByRef</a:t>
            </a:r>
            <a:r>
              <a:rPr lang="en-US" dirty="0"/>
              <a:t> {</a:t>
            </a:r>
          </a:p>
          <a:p>
            <a:pPr lvl="1">
              <a:buNone/>
            </a:pPr>
            <a:r>
              <a:rPr lang="en-US" dirty="0"/>
              <a:t>public static void main(String </a:t>
            </a:r>
            <a:r>
              <a:rPr lang="en-US" dirty="0" err="1"/>
              <a:t>args</a:t>
            </a:r>
            <a:r>
              <a:rPr lang="en-US" dirty="0"/>
              <a:t>[]) {</a:t>
            </a:r>
          </a:p>
          <a:p>
            <a:pPr lvl="1">
              <a:buNone/>
            </a:pPr>
            <a:r>
              <a:rPr lang="en-US" dirty="0"/>
              <a:t>Test ob = new Test(15, 20);</a:t>
            </a:r>
          </a:p>
          <a:p>
            <a:pPr lvl="1">
              <a:buNone/>
            </a:pPr>
            <a:r>
              <a:rPr lang="en-US" dirty="0" err="1"/>
              <a:t>System.out.println</a:t>
            </a:r>
            <a:r>
              <a:rPr lang="en-US" dirty="0"/>
              <a:t>("</a:t>
            </a:r>
            <a:r>
              <a:rPr lang="en-US" dirty="0" err="1"/>
              <a:t>ob.a</a:t>
            </a:r>
            <a:r>
              <a:rPr lang="en-US" dirty="0"/>
              <a:t> and </a:t>
            </a:r>
            <a:r>
              <a:rPr lang="en-US" dirty="0" err="1"/>
              <a:t>ob.b</a:t>
            </a:r>
            <a:r>
              <a:rPr lang="en-US" dirty="0"/>
              <a:t> before call: " +</a:t>
            </a:r>
          </a:p>
          <a:p>
            <a:pPr lvl="1">
              <a:buNone/>
            </a:pPr>
            <a:r>
              <a:rPr lang="en-US" dirty="0" err="1"/>
              <a:t>ob.a</a:t>
            </a:r>
            <a:r>
              <a:rPr lang="en-US" dirty="0"/>
              <a:t> + " " + </a:t>
            </a:r>
            <a:r>
              <a:rPr lang="en-US" dirty="0" err="1"/>
              <a:t>ob.b</a:t>
            </a:r>
            <a:r>
              <a:rPr lang="en-US" dirty="0"/>
              <a:t>);</a:t>
            </a:r>
          </a:p>
          <a:p>
            <a:pPr lvl="1">
              <a:buNone/>
            </a:pPr>
            <a:r>
              <a:rPr lang="en-US" dirty="0" err="1"/>
              <a:t>ob.meth</a:t>
            </a:r>
            <a:r>
              <a:rPr lang="en-US" dirty="0"/>
              <a:t>(ob);</a:t>
            </a:r>
          </a:p>
          <a:p>
            <a:pPr lvl="1">
              <a:buNone/>
            </a:pPr>
            <a:r>
              <a:rPr lang="en-US" dirty="0" err="1"/>
              <a:t>System.out.println</a:t>
            </a:r>
            <a:r>
              <a:rPr lang="en-US" dirty="0"/>
              <a:t>("</a:t>
            </a:r>
            <a:r>
              <a:rPr lang="en-US" dirty="0" err="1"/>
              <a:t>ob.a</a:t>
            </a:r>
            <a:r>
              <a:rPr lang="en-US" dirty="0"/>
              <a:t> and </a:t>
            </a:r>
            <a:r>
              <a:rPr lang="en-US" dirty="0" err="1"/>
              <a:t>ob.b</a:t>
            </a:r>
            <a:r>
              <a:rPr lang="en-US" dirty="0"/>
              <a:t> after call: " +</a:t>
            </a:r>
          </a:p>
          <a:p>
            <a:pPr lvl="1">
              <a:buNone/>
            </a:pPr>
            <a:r>
              <a:rPr lang="en-US" dirty="0" err="1"/>
              <a:t>ob.a</a:t>
            </a:r>
            <a:r>
              <a:rPr lang="en-US" dirty="0"/>
              <a:t> + " " + </a:t>
            </a:r>
            <a:r>
              <a:rPr lang="en-US" dirty="0" err="1"/>
              <a:t>ob.b</a:t>
            </a:r>
            <a:r>
              <a:rPr lang="en-US" dirty="0"/>
              <a:t>);</a:t>
            </a:r>
          </a:p>
          <a:p>
            <a:pPr lvl="1">
              <a:buNone/>
            </a:pPr>
            <a:r>
              <a:rPr lang="en-US" dirty="0"/>
              <a:t>}</a:t>
            </a:r>
          </a:p>
          <a:p>
            <a:pPr lvl="1">
              <a:buNone/>
            </a:pPr>
            <a:r>
              <a:rPr lang="en-US" dirty="0"/>
              <a:t>}</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11162"/>
          </a:xfrm>
        </p:spPr>
        <p:txBody>
          <a:bodyPr>
            <a:normAutofit fontScale="90000"/>
          </a:bodyPr>
          <a:lstStyle/>
          <a:p>
            <a:r>
              <a:rPr lang="en-US" dirty="0"/>
              <a:t>CONTD…</a:t>
            </a:r>
          </a:p>
        </p:txBody>
      </p:sp>
      <p:sp>
        <p:nvSpPr>
          <p:cNvPr id="3" name="Content Placeholder 2"/>
          <p:cNvSpPr>
            <a:spLocks noGrp="1"/>
          </p:cNvSpPr>
          <p:nvPr>
            <p:ph sz="quarter" idx="1"/>
          </p:nvPr>
        </p:nvSpPr>
        <p:spPr>
          <a:xfrm>
            <a:off x="457200" y="838200"/>
            <a:ext cx="7467600" cy="5635752"/>
          </a:xfrm>
        </p:spPr>
        <p:txBody>
          <a:bodyPr/>
          <a:lstStyle/>
          <a:p>
            <a:r>
              <a:rPr lang="en-US" dirty="0"/>
              <a:t>This program generates the following output:</a:t>
            </a:r>
          </a:p>
          <a:p>
            <a:pPr lvl="6">
              <a:buNone/>
            </a:pPr>
            <a:r>
              <a:rPr lang="en-US" sz="1600" dirty="0" err="1">
                <a:solidFill>
                  <a:schemeClr val="tx1"/>
                </a:solidFill>
              </a:rPr>
              <a:t>ob.a</a:t>
            </a:r>
            <a:r>
              <a:rPr lang="en-US" sz="1600" dirty="0">
                <a:solidFill>
                  <a:schemeClr val="tx1"/>
                </a:solidFill>
              </a:rPr>
              <a:t> and </a:t>
            </a:r>
            <a:r>
              <a:rPr lang="en-US" sz="1600" dirty="0" err="1">
                <a:solidFill>
                  <a:schemeClr val="tx1"/>
                </a:solidFill>
              </a:rPr>
              <a:t>ob.b</a:t>
            </a:r>
            <a:r>
              <a:rPr lang="en-US" sz="1600" dirty="0">
                <a:solidFill>
                  <a:schemeClr val="tx1"/>
                </a:solidFill>
              </a:rPr>
              <a:t> before call: 15 20</a:t>
            </a:r>
          </a:p>
          <a:p>
            <a:pPr lvl="6">
              <a:buNone/>
            </a:pPr>
            <a:r>
              <a:rPr lang="en-US" sz="1600" dirty="0" err="1">
                <a:solidFill>
                  <a:schemeClr val="tx1"/>
                </a:solidFill>
              </a:rPr>
              <a:t>ob.a</a:t>
            </a:r>
            <a:r>
              <a:rPr lang="en-US" sz="1600" dirty="0">
                <a:solidFill>
                  <a:schemeClr val="tx1"/>
                </a:solidFill>
              </a:rPr>
              <a:t> and </a:t>
            </a:r>
            <a:r>
              <a:rPr lang="en-US" sz="1600" dirty="0" err="1">
                <a:solidFill>
                  <a:schemeClr val="tx1"/>
                </a:solidFill>
              </a:rPr>
              <a:t>ob.b</a:t>
            </a:r>
            <a:r>
              <a:rPr lang="en-US" sz="1600" dirty="0">
                <a:solidFill>
                  <a:schemeClr val="tx1"/>
                </a:solidFill>
              </a:rPr>
              <a:t> after call: 30 10</a:t>
            </a:r>
          </a:p>
          <a:p>
            <a:r>
              <a:rPr lang="en-US" dirty="0"/>
              <a:t>As you can see, in this case, the actions inside </a:t>
            </a:r>
            <a:r>
              <a:rPr lang="en-US" b="1" dirty="0"/>
              <a:t>meth() </a:t>
            </a:r>
            <a:r>
              <a:rPr lang="en-US" dirty="0"/>
              <a:t>have affected the object used as an argument.</a:t>
            </a:r>
          </a:p>
          <a:p>
            <a:r>
              <a:rPr lang="en-US" dirty="0"/>
              <a:t> </a:t>
            </a:r>
          </a:p>
          <a:p>
            <a:r>
              <a:rPr lang="en-US" b="1" dirty="0"/>
              <a:t>Note</a:t>
            </a:r>
            <a:r>
              <a:rPr lang="en-US" dirty="0"/>
              <a:t>: when an object reference is passed to a method, the reference itself is passed by use of call-by-value. However, since the value being passed refers to an object, the copy of that value will still refer to the same object that its corresponding argument does.</a:t>
            </a: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Overview</a:t>
            </a:r>
          </a:p>
        </p:txBody>
      </p:sp>
      <p:sp>
        <p:nvSpPr>
          <p:cNvPr id="5" name="Content Placeholder 4"/>
          <p:cNvSpPr>
            <a:spLocks noGrp="1"/>
          </p:cNvSpPr>
          <p:nvPr>
            <p:ph sz="quarter" idx="1"/>
          </p:nvPr>
        </p:nvSpPr>
        <p:spPr/>
        <p:txBody>
          <a:bodyPr>
            <a:normAutofit/>
          </a:bodyPr>
          <a:lstStyle/>
          <a:p>
            <a:r>
              <a:rPr lang="en-US" sz="1800" b="1" dirty="0"/>
              <a:t>Java Programming: </a:t>
            </a:r>
          </a:p>
          <a:p>
            <a:pPr lvl="1"/>
            <a:r>
              <a:rPr lang="en-US" sz="1500" dirty="0"/>
              <a:t>Introduction</a:t>
            </a:r>
          </a:p>
          <a:p>
            <a:pPr lvl="1"/>
            <a:r>
              <a:rPr lang="en-US" sz="1500" dirty="0"/>
              <a:t>Data types</a:t>
            </a:r>
          </a:p>
          <a:p>
            <a:pPr lvl="1"/>
            <a:r>
              <a:rPr lang="en-US" sz="1500" dirty="0"/>
              <a:t>Access specifiers</a:t>
            </a:r>
          </a:p>
          <a:p>
            <a:pPr lvl="1"/>
            <a:r>
              <a:rPr lang="en-US" sz="1500" dirty="0"/>
              <a:t>Operators</a:t>
            </a:r>
          </a:p>
          <a:p>
            <a:pPr lvl="1"/>
            <a:r>
              <a:rPr lang="en-US" sz="1500" dirty="0"/>
              <a:t>Control statements</a:t>
            </a:r>
          </a:p>
          <a:p>
            <a:pPr lvl="1"/>
            <a:r>
              <a:rPr lang="en-US" sz="1500" dirty="0"/>
              <a:t>Arrays.</a:t>
            </a:r>
          </a:p>
          <a:p>
            <a:pPr lvl="1"/>
            <a:endParaRPr lang="en-US" sz="1500" dirty="0"/>
          </a:p>
          <a:p>
            <a:r>
              <a:rPr lang="en-US" sz="1800" b="1" dirty="0"/>
              <a:t>Classes:</a:t>
            </a:r>
            <a:r>
              <a:rPr lang="en-US" sz="1800" dirty="0"/>
              <a:t> </a:t>
            </a:r>
          </a:p>
          <a:p>
            <a:pPr lvl="1"/>
            <a:r>
              <a:rPr lang="en-US" sz="1500" dirty="0"/>
              <a:t>Fundamentals</a:t>
            </a:r>
          </a:p>
          <a:p>
            <a:pPr lvl="1"/>
            <a:r>
              <a:rPr lang="en-US" sz="1500" dirty="0"/>
              <a:t>Objects</a:t>
            </a:r>
          </a:p>
          <a:p>
            <a:pPr lvl="1"/>
            <a:r>
              <a:rPr lang="en-US" sz="1500" dirty="0"/>
              <a:t>Methods</a:t>
            </a:r>
          </a:p>
          <a:p>
            <a:pPr lvl="1"/>
            <a:r>
              <a:rPr lang="en-US" sz="1500" dirty="0"/>
              <a:t>Constructors.</a:t>
            </a:r>
          </a:p>
        </p:txBody>
      </p:sp>
      <p:sp>
        <p:nvSpPr>
          <p:cNvPr id="6" name="Content Placeholder 5"/>
          <p:cNvSpPr>
            <a:spLocks noGrp="1"/>
          </p:cNvSpPr>
          <p:nvPr>
            <p:ph sz="quarter" idx="2"/>
          </p:nvPr>
        </p:nvSpPr>
        <p:spPr/>
        <p:txBody>
          <a:bodyPr>
            <a:normAutofit/>
          </a:bodyPr>
          <a:lstStyle/>
          <a:p>
            <a:r>
              <a:rPr lang="en-US" sz="1800" b="1" dirty="0"/>
              <a:t>Inheritance: </a:t>
            </a:r>
          </a:p>
          <a:p>
            <a:pPr lvl="1"/>
            <a:r>
              <a:rPr lang="en-US" sz="1500" dirty="0"/>
              <a:t>Super class</a:t>
            </a:r>
          </a:p>
          <a:p>
            <a:pPr lvl="1"/>
            <a:r>
              <a:rPr lang="en-US" sz="1500" dirty="0"/>
              <a:t>Sub class</a:t>
            </a:r>
          </a:p>
          <a:p>
            <a:pPr lvl="1"/>
            <a:r>
              <a:rPr lang="en-US" sz="1500" dirty="0"/>
              <a:t>this and super operator</a:t>
            </a:r>
          </a:p>
          <a:p>
            <a:pPr lvl="1"/>
            <a:r>
              <a:rPr lang="en-US" sz="1500" dirty="0"/>
              <a:t>Method overriding</a:t>
            </a:r>
          </a:p>
          <a:p>
            <a:pPr lvl="1"/>
            <a:r>
              <a:rPr lang="en-US" sz="1500" dirty="0"/>
              <a:t>Use of final</a:t>
            </a:r>
          </a:p>
          <a:p>
            <a:pPr lvl="1"/>
            <a:r>
              <a:rPr lang="en-US" sz="1800" dirty="0"/>
              <a:t>Packages</a:t>
            </a:r>
          </a:p>
          <a:p>
            <a:pPr lvl="1"/>
            <a:r>
              <a:rPr lang="en-US" sz="1800" dirty="0"/>
              <a:t>Abstract class</a:t>
            </a:r>
          </a:p>
          <a:p>
            <a:pPr lvl="1"/>
            <a:r>
              <a:rPr lang="en-US" sz="1800" dirty="0"/>
              <a:t>Interface.</a:t>
            </a:r>
          </a:p>
          <a:p>
            <a:r>
              <a:rPr lang="en-US" sz="1800" b="1" dirty="0"/>
              <a:t>Polymorphism: </a:t>
            </a:r>
          </a:p>
          <a:p>
            <a:pPr lvl="1"/>
            <a:r>
              <a:rPr lang="en-US" sz="1500" dirty="0"/>
              <a:t>Method overloading</a:t>
            </a:r>
          </a:p>
          <a:p>
            <a:pPr lvl="1"/>
            <a:r>
              <a:rPr lang="en-US" sz="1500" dirty="0"/>
              <a:t>Constructor overloading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Program run on top of Java Platform</a:t>
            </a:r>
          </a:p>
        </p:txBody>
      </p:sp>
      <p:sp>
        <p:nvSpPr>
          <p:cNvPr id="3" name="Content Placeholder 2"/>
          <p:cNvSpPr>
            <a:spLocks noGrp="1"/>
          </p:cNvSpPr>
          <p:nvPr>
            <p:ph sz="quarter" idx="1"/>
          </p:nvPr>
        </p:nvSpPr>
        <p:spPr>
          <a:xfrm>
            <a:off x="457200" y="1066800"/>
            <a:ext cx="7467600" cy="1676400"/>
          </a:xfrm>
        </p:spPr>
        <p:txBody>
          <a:bodyPr>
            <a:normAutofit fontScale="92500" lnSpcReduction="20000"/>
          </a:bodyPr>
          <a:lstStyle/>
          <a:p>
            <a:r>
              <a:rPr lang="en-US" dirty="0"/>
              <a:t>the combination of the Java virtual machine and Java API is called the </a:t>
            </a:r>
            <a:r>
              <a:rPr lang="en-US" i="1" dirty="0"/>
              <a:t>Java Platform</a:t>
            </a:r>
            <a:r>
              <a:rPr lang="en-US" dirty="0"/>
              <a:t>.</a:t>
            </a:r>
          </a:p>
          <a:p>
            <a:r>
              <a:rPr lang="en-US" dirty="0"/>
              <a:t>Java programs can run on many different kinds of computers because the Java Platform can itself be implemented in software.</a:t>
            </a:r>
          </a:p>
          <a:p>
            <a:r>
              <a:rPr lang="en-US" dirty="0"/>
              <a:t>Java program can run anywhere the Java Platform is present.</a:t>
            </a:r>
          </a:p>
          <a:p>
            <a:endParaRPr lang="en-US" dirty="0"/>
          </a:p>
        </p:txBody>
      </p:sp>
      <p:pic>
        <p:nvPicPr>
          <p:cNvPr id="4" name="Picture 2" descr="http://www.artima.com/insidejvm/ed2/images/fig1-2.gif"/>
          <p:cNvPicPr>
            <a:picLocks noChangeAspect="1" noChangeArrowheads="1"/>
          </p:cNvPicPr>
          <p:nvPr/>
        </p:nvPicPr>
        <p:blipFill>
          <a:blip r:embed="rId2"/>
          <a:srcRect/>
          <a:stretch>
            <a:fillRect/>
          </a:stretch>
        </p:blipFill>
        <p:spPr bwMode="auto">
          <a:xfrm>
            <a:off x="457200" y="2971800"/>
            <a:ext cx="7848600" cy="3200400"/>
          </a:xfrm>
          <a:prstGeom prst="rect">
            <a:avLst/>
          </a:prstGeom>
          <a:noFill/>
          <a:ln w="9525">
            <a:noFill/>
            <a:miter lim="800000"/>
            <a:headEnd/>
            <a:tailEnd/>
          </a:ln>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 type and recursion</a:t>
            </a:r>
          </a:p>
        </p:txBody>
      </p:sp>
      <p:sp>
        <p:nvSpPr>
          <p:cNvPr id="3" name="Content Placeholder 2"/>
          <p:cNvSpPr>
            <a:spLocks noGrp="1"/>
          </p:cNvSpPr>
          <p:nvPr>
            <p:ph sz="quarter" idx="1"/>
          </p:nvPr>
        </p:nvSpPr>
        <p:spPr/>
        <p:txBody>
          <a:bodyPr/>
          <a:lstStyle/>
          <a:p>
            <a:r>
              <a:rPr lang="en-US" b="1" dirty="0"/>
              <a:t>Return type</a:t>
            </a:r>
            <a:r>
              <a:rPr lang="en-US" dirty="0"/>
              <a:t>: a method can return any type data including class types that u created.</a:t>
            </a:r>
          </a:p>
          <a:p>
            <a:r>
              <a:rPr lang="en-US" b="1" dirty="0"/>
              <a:t>Recursion</a:t>
            </a:r>
            <a:r>
              <a:rPr lang="en-US" dirty="0"/>
              <a:t>:  java supports recursion, recursion is the process of defining something in term of itself. Recursion is a attribute that allows a method to call itself.</a:t>
            </a:r>
          </a:p>
          <a:p>
            <a:endParaRPr lang="en-US"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 Type</a:t>
            </a:r>
          </a:p>
        </p:txBody>
      </p:sp>
      <p:sp>
        <p:nvSpPr>
          <p:cNvPr id="3" name="Content Placeholder 2"/>
          <p:cNvSpPr>
            <a:spLocks noGrp="1"/>
          </p:cNvSpPr>
          <p:nvPr>
            <p:ph sz="quarter" idx="1"/>
          </p:nvPr>
        </p:nvSpPr>
        <p:spPr/>
        <p:txBody>
          <a:bodyPr>
            <a:normAutofit fontScale="85000" lnSpcReduction="20000"/>
          </a:bodyPr>
          <a:lstStyle/>
          <a:p>
            <a:pPr>
              <a:buNone/>
            </a:pPr>
            <a:r>
              <a:rPr lang="en-US" dirty="0"/>
              <a:t>// Returning an object.</a:t>
            </a:r>
          </a:p>
          <a:p>
            <a:pPr lvl="1">
              <a:buNone/>
            </a:pPr>
            <a:r>
              <a:rPr lang="en-US" dirty="0"/>
              <a:t>class Test {</a:t>
            </a:r>
          </a:p>
          <a:p>
            <a:pPr lvl="1">
              <a:buNone/>
            </a:pPr>
            <a:r>
              <a:rPr lang="en-US" dirty="0" err="1"/>
              <a:t>int</a:t>
            </a:r>
            <a:r>
              <a:rPr lang="en-US" dirty="0"/>
              <a:t> a;</a:t>
            </a:r>
          </a:p>
          <a:p>
            <a:pPr lvl="1">
              <a:buNone/>
            </a:pPr>
            <a:r>
              <a:rPr lang="en-US" dirty="0"/>
              <a:t>Test(</a:t>
            </a:r>
            <a:r>
              <a:rPr lang="en-US" dirty="0" err="1"/>
              <a:t>int</a:t>
            </a:r>
            <a:r>
              <a:rPr lang="en-US" dirty="0"/>
              <a:t> </a:t>
            </a:r>
            <a:r>
              <a:rPr lang="en-US" dirty="0" err="1"/>
              <a:t>i</a:t>
            </a:r>
            <a:r>
              <a:rPr lang="en-US" dirty="0"/>
              <a:t>) {</a:t>
            </a:r>
          </a:p>
          <a:p>
            <a:pPr lvl="1">
              <a:buNone/>
            </a:pPr>
            <a:r>
              <a:rPr lang="en-US" dirty="0"/>
              <a:t>a = </a:t>
            </a:r>
            <a:r>
              <a:rPr lang="en-US" dirty="0" err="1"/>
              <a:t>i</a:t>
            </a:r>
            <a:r>
              <a:rPr lang="en-US" dirty="0"/>
              <a:t>;</a:t>
            </a:r>
          </a:p>
          <a:p>
            <a:pPr lvl="1">
              <a:buNone/>
            </a:pPr>
            <a:r>
              <a:rPr lang="en-US" dirty="0"/>
              <a:t>}</a:t>
            </a:r>
          </a:p>
          <a:p>
            <a:pPr lvl="1">
              <a:buNone/>
            </a:pPr>
            <a:r>
              <a:rPr lang="en-US" dirty="0"/>
              <a:t>Test </a:t>
            </a:r>
            <a:r>
              <a:rPr lang="en-US" dirty="0" err="1"/>
              <a:t>incrByTen</a:t>
            </a:r>
            <a:r>
              <a:rPr lang="en-US" dirty="0"/>
              <a:t>() {</a:t>
            </a:r>
          </a:p>
          <a:p>
            <a:pPr lvl="1">
              <a:buNone/>
            </a:pPr>
            <a:r>
              <a:rPr lang="en-US" dirty="0"/>
              <a:t>Test temp = new Test(a+10);</a:t>
            </a:r>
          </a:p>
          <a:p>
            <a:pPr lvl="1">
              <a:buNone/>
            </a:pPr>
            <a:r>
              <a:rPr lang="en-US" dirty="0"/>
              <a:t>return temp;</a:t>
            </a:r>
          </a:p>
          <a:p>
            <a:pPr lvl="1">
              <a:buNone/>
            </a:pPr>
            <a:r>
              <a:rPr lang="en-US" dirty="0"/>
              <a:t>}</a:t>
            </a:r>
          </a:p>
          <a:p>
            <a:pPr lvl="1">
              <a:buNone/>
            </a:pPr>
            <a:r>
              <a:rPr lang="en-US" dirty="0"/>
              <a:t>}</a:t>
            </a:r>
          </a:p>
          <a:p>
            <a:pPr lvl="1">
              <a:buNone/>
            </a:pPr>
            <a:r>
              <a:rPr lang="en-US" dirty="0"/>
              <a:t>class </a:t>
            </a:r>
            <a:r>
              <a:rPr lang="en-US" dirty="0" err="1"/>
              <a:t>RetOb</a:t>
            </a:r>
            <a:r>
              <a:rPr lang="en-US" dirty="0"/>
              <a:t> {</a:t>
            </a:r>
          </a:p>
          <a:p>
            <a:pPr lvl="1">
              <a:buNone/>
            </a:pPr>
            <a:r>
              <a:rPr lang="en-US" dirty="0"/>
              <a:t>public static void main(String </a:t>
            </a:r>
            <a:r>
              <a:rPr lang="en-US" dirty="0" err="1"/>
              <a:t>args</a:t>
            </a:r>
            <a:r>
              <a:rPr lang="en-US" dirty="0"/>
              <a:t>[]) {</a:t>
            </a:r>
          </a:p>
          <a:p>
            <a:pPr lvl="1">
              <a:buNone/>
            </a:pPr>
            <a:r>
              <a:rPr lang="en-US" dirty="0"/>
              <a:t>Test ob1 = new Test(2);</a:t>
            </a:r>
          </a:p>
          <a:p>
            <a:pPr lvl="1">
              <a:buNone/>
            </a:pPr>
            <a:r>
              <a:rPr lang="en-US" dirty="0"/>
              <a:t>Test ob2;</a:t>
            </a:r>
          </a:p>
          <a:p>
            <a:pPr lvl="1">
              <a:buNone/>
            </a:pPr>
            <a:r>
              <a:rPr lang="en-US" dirty="0"/>
              <a:t>ob2 = ob1.incrByTen();</a:t>
            </a:r>
          </a:p>
          <a:p>
            <a:pPr lvl="1">
              <a:buNone/>
            </a:pPr>
            <a:r>
              <a:rPr lang="en-US" dirty="0" err="1"/>
              <a:t>System.out.println</a:t>
            </a:r>
            <a:r>
              <a:rPr lang="en-US" dirty="0"/>
              <a:t>("ob1.a: " + ob1.a);</a:t>
            </a:r>
          </a:p>
          <a:p>
            <a:pPr lvl="1">
              <a:buNone/>
            </a:pPr>
            <a:r>
              <a:rPr lang="en-US" dirty="0" err="1"/>
              <a:t>System.out.println</a:t>
            </a:r>
            <a:r>
              <a:rPr lang="en-US" dirty="0"/>
              <a:t>("ob2.a: " + ob2.a);</a:t>
            </a:r>
          </a:p>
          <a:p>
            <a:pPr lvl="1">
              <a:buNone/>
            </a:pPr>
            <a:r>
              <a:rPr lang="en-US" dirty="0"/>
              <a:t>ob2 = ob2.incrByTen();</a:t>
            </a:r>
          </a:p>
          <a:p>
            <a:pPr lvl="1">
              <a:buNone/>
            </a:pPr>
            <a:r>
              <a:rPr lang="en-US" dirty="0" err="1"/>
              <a:t>System.out.println</a:t>
            </a:r>
            <a:r>
              <a:rPr lang="en-US" dirty="0"/>
              <a:t>("ob2.a after second increase: "</a:t>
            </a:r>
          </a:p>
          <a:p>
            <a:pPr lvl="1">
              <a:buNone/>
            </a:pPr>
            <a:r>
              <a:rPr lang="en-US" dirty="0"/>
              <a:t>+ ob2.a);</a:t>
            </a:r>
          </a:p>
          <a:p>
            <a:pPr lvl="1">
              <a:buNone/>
            </a:pPr>
            <a:r>
              <a:rPr lang="en-US" dirty="0"/>
              <a:t>}</a:t>
            </a:r>
          </a:p>
          <a:p>
            <a:pPr lvl="1">
              <a:buNone/>
            </a:pPr>
            <a:r>
              <a:rPr lang="en-US" dirty="0"/>
              <a:t>}</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a:t>
            </a:r>
          </a:p>
        </p:txBody>
      </p:sp>
      <p:sp>
        <p:nvSpPr>
          <p:cNvPr id="3" name="Content Placeholder 2"/>
          <p:cNvSpPr>
            <a:spLocks noGrp="1"/>
          </p:cNvSpPr>
          <p:nvPr>
            <p:ph sz="quarter" idx="1"/>
          </p:nvPr>
        </p:nvSpPr>
        <p:spPr/>
        <p:txBody>
          <a:bodyPr/>
          <a:lstStyle/>
          <a:p>
            <a:r>
              <a:rPr lang="en-US" dirty="0"/>
              <a:t>The output generated by this program is shown here:</a:t>
            </a:r>
          </a:p>
          <a:p>
            <a:pPr lvl="2">
              <a:buNone/>
            </a:pPr>
            <a:r>
              <a:rPr lang="en-US" sz="1800" dirty="0"/>
              <a:t>ob1.a: 2</a:t>
            </a:r>
          </a:p>
          <a:p>
            <a:pPr lvl="2">
              <a:buNone/>
            </a:pPr>
            <a:r>
              <a:rPr lang="en-US" sz="1800" dirty="0"/>
              <a:t>ob2.a: 12</a:t>
            </a:r>
          </a:p>
          <a:p>
            <a:pPr lvl="2">
              <a:buNone/>
            </a:pPr>
            <a:r>
              <a:rPr lang="en-US" sz="1800" dirty="0"/>
              <a:t>ob2.a after second increase: 22</a:t>
            </a:r>
          </a:p>
          <a:p>
            <a:endParaRPr lang="en-US"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Recursion in Java</a:t>
            </a:r>
          </a:p>
        </p:txBody>
      </p:sp>
      <p:sp>
        <p:nvSpPr>
          <p:cNvPr id="3" name="Content Placeholder 2"/>
          <p:cNvSpPr>
            <a:spLocks noGrp="1"/>
          </p:cNvSpPr>
          <p:nvPr>
            <p:ph sz="quarter" idx="1"/>
          </p:nvPr>
        </p:nvSpPr>
        <p:spPr/>
        <p:txBody>
          <a:bodyPr/>
          <a:lstStyle/>
          <a:p>
            <a:r>
              <a:rPr lang="en-US" dirty="0"/>
              <a:t>Recursion in java is a process in which a method calls itself continuously. A method in java that calls itself is called recursive method.</a:t>
            </a:r>
          </a:p>
          <a:p>
            <a:r>
              <a:rPr lang="en-US" dirty="0"/>
              <a:t>It makes the code compact but complex to understand.</a:t>
            </a:r>
          </a:p>
          <a:p>
            <a:endParaRPr lang="en-US" dirty="0"/>
          </a:p>
        </p:txBody>
      </p:sp>
      <p:pic>
        <p:nvPicPr>
          <p:cNvPr id="4" name="Picture 3" descr="img61.PNG"/>
          <p:cNvPicPr>
            <a:picLocks noChangeAspect="1"/>
          </p:cNvPicPr>
          <p:nvPr/>
        </p:nvPicPr>
        <p:blipFill>
          <a:blip r:embed="rId2"/>
          <a:stretch>
            <a:fillRect/>
          </a:stretch>
        </p:blipFill>
        <p:spPr>
          <a:xfrm>
            <a:off x="1752600" y="2752630"/>
            <a:ext cx="4315034" cy="1951385"/>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Java Recursion Example 1: Infinite times</a:t>
            </a:r>
            <a:endParaRPr lang="en-US" dirty="0"/>
          </a:p>
        </p:txBody>
      </p:sp>
      <p:pic>
        <p:nvPicPr>
          <p:cNvPr id="4" name="Content Placeholder 3" descr="img62.PNG"/>
          <p:cNvPicPr>
            <a:picLocks noGrp="1" noChangeAspect="1"/>
          </p:cNvPicPr>
          <p:nvPr>
            <p:ph sz="quarter" idx="1"/>
          </p:nvPr>
        </p:nvPicPr>
        <p:blipFill>
          <a:blip r:embed="rId2"/>
          <a:stretch>
            <a:fillRect/>
          </a:stretch>
        </p:blipFill>
        <p:spPr>
          <a:xfrm>
            <a:off x="685800" y="1295400"/>
            <a:ext cx="4419845" cy="4515928"/>
          </a:xfrm>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Java Recursion Example 2: Finite times</a:t>
            </a:r>
            <a:endParaRPr lang="en-US" dirty="0"/>
          </a:p>
        </p:txBody>
      </p:sp>
      <p:pic>
        <p:nvPicPr>
          <p:cNvPr id="4" name="Content Placeholder 3" descr="img63.PNG"/>
          <p:cNvPicPr>
            <a:picLocks noGrp="1" noChangeAspect="1"/>
          </p:cNvPicPr>
          <p:nvPr>
            <p:ph sz="quarter" idx="1"/>
          </p:nvPr>
        </p:nvPicPr>
        <p:blipFill>
          <a:blip r:embed="rId2"/>
          <a:stretch>
            <a:fillRect/>
          </a:stretch>
        </p:blipFill>
        <p:spPr>
          <a:xfrm>
            <a:off x="838200" y="1066800"/>
            <a:ext cx="3922314" cy="5496159"/>
          </a:xfrm>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Introducing Access Control</a:t>
            </a:r>
          </a:p>
        </p:txBody>
      </p:sp>
      <p:sp>
        <p:nvSpPr>
          <p:cNvPr id="3" name="Content Placeholder 2"/>
          <p:cNvSpPr>
            <a:spLocks noGrp="1"/>
          </p:cNvSpPr>
          <p:nvPr>
            <p:ph sz="quarter" idx="1"/>
          </p:nvPr>
        </p:nvSpPr>
        <p:spPr/>
        <p:txBody>
          <a:bodyPr/>
          <a:lstStyle/>
          <a:p>
            <a:r>
              <a:rPr lang="en-US" dirty="0"/>
              <a:t>There are two types of modifiers in java: </a:t>
            </a:r>
            <a:r>
              <a:rPr lang="en-US" b="1" dirty="0"/>
              <a:t>access modifiers</a:t>
            </a:r>
            <a:r>
              <a:rPr lang="en-US" dirty="0"/>
              <a:t> and </a:t>
            </a:r>
            <a:r>
              <a:rPr lang="en-US" b="1" dirty="0"/>
              <a:t>non-access modifiers</a:t>
            </a:r>
            <a:r>
              <a:rPr lang="en-US" dirty="0"/>
              <a:t>.</a:t>
            </a:r>
          </a:p>
          <a:p>
            <a:r>
              <a:rPr lang="en-US" dirty="0"/>
              <a:t>The access modifiers in java specifies accessibility (scope) of a data member, method, constructor or class.</a:t>
            </a:r>
          </a:p>
          <a:p>
            <a:r>
              <a:rPr lang="en-US" dirty="0"/>
              <a:t>There are 4 types of java access modifiers:</a:t>
            </a:r>
          </a:p>
          <a:p>
            <a:pPr lvl="1"/>
            <a:r>
              <a:rPr lang="en-US" dirty="0"/>
              <a:t>private</a:t>
            </a:r>
          </a:p>
          <a:p>
            <a:pPr lvl="1"/>
            <a:r>
              <a:rPr lang="en-US" dirty="0"/>
              <a:t>default</a:t>
            </a:r>
          </a:p>
          <a:p>
            <a:pPr lvl="1"/>
            <a:r>
              <a:rPr lang="en-US" dirty="0"/>
              <a:t>protected</a:t>
            </a:r>
          </a:p>
          <a:p>
            <a:pPr lvl="1"/>
            <a:r>
              <a:rPr lang="en-US" dirty="0"/>
              <a:t>public</a:t>
            </a:r>
          </a:p>
          <a:p>
            <a:r>
              <a:rPr lang="en-US" dirty="0"/>
              <a:t>There are many non-access modifiers such as static, abstract, synchronized, native, volatile, transient etc. Here, we will learn access modifiers.</a:t>
            </a:r>
          </a:p>
          <a:p>
            <a:endParaRPr lang="en-US"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private access modifier</a:t>
            </a:r>
            <a:endParaRPr lang="en-US" dirty="0"/>
          </a:p>
        </p:txBody>
      </p:sp>
      <p:sp>
        <p:nvSpPr>
          <p:cNvPr id="3" name="Content Placeholder 2"/>
          <p:cNvSpPr>
            <a:spLocks noGrp="1"/>
          </p:cNvSpPr>
          <p:nvPr>
            <p:ph sz="quarter" idx="1"/>
          </p:nvPr>
        </p:nvSpPr>
        <p:spPr/>
        <p:txBody>
          <a:bodyPr/>
          <a:lstStyle/>
          <a:p>
            <a:r>
              <a:rPr lang="en-US" dirty="0"/>
              <a:t>The private access modifier is accessible only within class.</a:t>
            </a:r>
          </a:p>
          <a:p>
            <a:r>
              <a:rPr lang="en-US" dirty="0"/>
              <a:t>In this example, we have created two classes A and Simple. A class contains private data member and private method. We are accessing these private members from outside the class, so there is compile time error.</a:t>
            </a:r>
          </a:p>
        </p:txBody>
      </p:sp>
      <p:pic>
        <p:nvPicPr>
          <p:cNvPr id="4" name="Picture 3" descr="img64.PNG"/>
          <p:cNvPicPr>
            <a:picLocks noChangeAspect="1"/>
          </p:cNvPicPr>
          <p:nvPr/>
        </p:nvPicPr>
        <p:blipFill>
          <a:blip r:embed="rId2"/>
          <a:stretch>
            <a:fillRect/>
          </a:stretch>
        </p:blipFill>
        <p:spPr>
          <a:xfrm>
            <a:off x="1066800" y="2895600"/>
            <a:ext cx="5811471" cy="3557755"/>
          </a:xfrm>
          <a:prstGeom prst="rect">
            <a:avLst/>
          </a:prstGeom>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Role of Private Constructor</a:t>
            </a:r>
            <a:endParaRPr lang="en-US" dirty="0"/>
          </a:p>
        </p:txBody>
      </p:sp>
      <p:sp>
        <p:nvSpPr>
          <p:cNvPr id="3" name="Content Placeholder 2"/>
          <p:cNvSpPr>
            <a:spLocks noGrp="1"/>
          </p:cNvSpPr>
          <p:nvPr>
            <p:ph sz="quarter" idx="1"/>
          </p:nvPr>
        </p:nvSpPr>
        <p:spPr/>
        <p:txBody>
          <a:bodyPr/>
          <a:lstStyle/>
          <a:p>
            <a:r>
              <a:rPr lang="en-US" dirty="0"/>
              <a:t>If you make any class constructor private, you cannot create the instance of that class from outside the class. For example:</a:t>
            </a:r>
          </a:p>
          <a:p>
            <a:endParaRPr lang="en-US" dirty="0"/>
          </a:p>
        </p:txBody>
      </p:sp>
      <p:pic>
        <p:nvPicPr>
          <p:cNvPr id="4" name="Picture 3" descr="img65.PNG"/>
          <p:cNvPicPr>
            <a:picLocks noChangeAspect="1"/>
          </p:cNvPicPr>
          <p:nvPr/>
        </p:nvPicPr>
        <p:blipFill>
          <a:blip r:embed="rId2"/>
          <a:stretch>
            <a:fillRect/>
          </a:stretch>
        </p:blipFill>
        <p:spPr>
          <a:xfrm>
            <a:off x="914400" y="2438400"/>
            <a:ext cx="5022760" cy="2843344"/>
          </a:xfrm>
          <a:prstGeom prst="rect">
            <a:avLst/>
          </a:prstGeom>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default access modifier</a:t>
            </a:r>
            <a:endParaRPr lang="en-US" dirty="0"/>
          </a:p>
        </p:txBody>
      </p:sp>
      <p:sp>
        <p:nvSpPr>
          <p:cNvPr id="3" name="Content Placeholder 2"/>
          <p:cNvSpPr>
            <a:spLocks noGrp="1"/>
          </p:cNvSpPr>
          <p:nvPr>
            <p:ph sz="quarter" idx="1"/>
          </p:nvPr>
        </p:nvSpPr>
        <p:spPr>
          <a:xfrm>
            <a:off x="457200" y="1066800"/>
            <a:ext cx="7467600" cy="1981200"/>
          </a:xfrm>
        </p:spPr>
        <p:txBody>
          <a:bodyPr>
            <a:normAutofit fontScale="92500" lnSpcReduction="20000"/>
          </a:bodyPr>
          <a:lstStyle/>
          <a:p>
            <a:r>
              <a:rPr lang="en-US" dirty="0"/>
              <a:t>If you don't use any modifier, it is treated as </a:t>
            </a:r>
            <a:r>
              <a:rPr lang="en-US" b="1" dirty="0"/>
              <a:t>default</a:t>
            </a:r>
            <a:r>
              <a:rPr lang="en-US" dirty="0"/>
              <a:t> by default. The default modifier is accessible only within package.</a:t>
            </a:r>
          </a:p>
          <a:p>
            <a:r>
              <a:rPr lang="en-US" dirty="0"/>
              <a:t>In this example, we have created two packages pack and </a:t>
            </a:r>
            <a:r>
              <a:rPr lang="en-US" dirty="0" err="1"/>
              <a:t>mypack</a:t>
            </a:r>
            <a:r>
              <a:rPr lang="en-US" dirty="0"/>
              <a:t>. We are accessing the A class from outside its package, since A class is not public, so it cannot be accessed from outside the package.</a:t>
            </a:r>
          </a:p>
        </p:txBody>
      </p:sp>
      <p:pic>
        <p:nvPicPr>
          <p:cNvPr id="4" name="Picture 3" descr="img66.PNG"/>
          <p:cNvPicPr>
            <a:picLocks noChangeAspect="1"/>
          </p:cNvPicPr>
          <p:nvPr/>
        </p:nvPicPr>
        <p:blipFill>
          <a:blip r:embed="rId2"/>
          <a:stretch>
            <a:fillRect/>
          </a:stretch>
        </p:blipFill>
        <p:spPr>
          <a:xfrm>
            <a:off x="762000" y="2971800"/>
            <a:ext cx="4071173" cy="3486594"/>
          </a:xfrm>
          <a:prstGeom prst="rect">
            <a:avLst/>
          </a:prstGeom>
        </p:spPr>
      </p:pic>
      <p:sp>
        <p:nvSpPr>
          <p:cNvPr id="5" name="Rectangle 4"/>
          <p:cNvSpPr/>
          <p:nvPr/>
        </p:nvSpPr>
        <p:spPr>
          <a:xfrm>
            <a:off x="4648200" y="3733800"/>
            <a:ext cx="4114800" cy="1200329"/>
          </a:xfrm>
          <a:prstGeom prst="rect">
            <a:avLst/>
          </a:prstGeom>
        </p:spPr>
        <p:txBody>
          <a:bodyPr wrap="square">
            <a:spAutoFit/>
          </a:bodyPr>
          <a:lstStyle/>
          <a:p>
            <a:r>
              <a:rPr lang="en-US" dirty="0"/>
              <a:t>In the example, the scope of class A and its method </a:t>
            </a:r>
            <a:r>
              <a:rPr lang="en-US" dirty="0" err="1"/>
              <a:t>msg</a:t>
            </a:r>
            <a:r>
              <a:rPr lang="en-US" dirty="0"/>
              <a:t>() is default so it cannot be accessed from outside the package.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JVM Architecture</a:t>
            </a:r>
          </a:p>
        </p:txBody>
      </p:sp>
      <p:sp>
        <p:nvSpPr>
          <p:cNvPr id="3" name="Content Placeholder 2"/>
          <p:cNvSpPr>
            <a:spLocks noGrp="1"/>
          </p:cNvSpPr>
          <p:nvPr>
            <p:ph sz="quarter" idx="1"/>
          </p:nvPr>
        </p:nvSpPr>
        <p:spPr/>
        <p:txBody>
          <a:bodyPr/>
          <a:lstStyle/>
          <a:p>
            <a:r>
              <a:rPr lang="en-US" dirty="0">
                <a:latin typeface="Times New Roman" pitchFamily="18" charset="0"/>
                <a:cs typeface="Times New Roman" pitchFamily="18" charset="0"/>
              </a:rPr>
              <a:t>JVM is the heart of Java architecture and supports all three features of java: </a:t>
            </a:r>
          </a:p>
          <a:p>
            <a:pPr lvl="1"/>
            <a:r>
              <a:rPr lang="en-US" dirty="0">
                <a:latin typeface="Times New Roman" pitchFamily="18" charset="0"/>
                <a:cs typeface="Times New Roman" pitchFamily="18" charset="0"/>
              </a:rPr>
              <a:t>platform independence, security and network mobility.</a:t>
            </a:r>
          </a:p>
          <a:p>
            <a:endParaRPr lang="en-US" dirty="0">
              <a:latin typeface="Times New Roman" pitchFamily="18" charset="0"/>
              <a:cs typeface="Times New Roman" pitchFamily="18" charset="0"/>
            </a:endParaRPr>
          </a:p>
          <a:p>
            <a:endParaRPr lang="en-US" dirty="0"/>
          </a:p>
        </p:txBody>
      </p:sp>
      <p:pic>
        <p:nvPicPr>
          <p:cNvPr id="4" name="Picture 3" descr="img3.PNG"/>
          <p:cNvPicPr>
            <a:picLocks noChangeAspect="1"/>
          </p:cNvPicPr>
          <p:nvPr/>
        </p:nvPicPr>
        <p:blipFill>
          <a:blip r:embed="rId2"/>
          <a:stretch>
            <a:fillRect/>
          </a:stretch>
        </p:blipFill>
        <p:spPr>
          <a:xfrm>
            <a:off x="609600" y="2209800"/>
            <a:ext cx="7162800" cy="4410586"/>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protected access modifier</a:t>
            </a:r>
            <a:endParaRPr lang="en-US" dirty="0"/>
          </a:p>
        </p:txBody>
      </p:sp>
      <p:sp>
        <p:nvSpPr>
          <p:cNvPr id="3" name="Content Placeholder 2"/>
          <p:cNvSpPr>
            <a:spLocks noGrp="1"/>
          </p:cNvSpPr>
          <p:nvPr>
            <p:ph sz="quarter" idx="1"/>
          </p:nvPr>
        </p:nvSpPr>
        <p:spPr>
          <a:xfrm>
            <a:off x="304261" y="1592374"/>
            <a:ext cx="7467600" cy="3918958"/>
          </a:xfrm>
        </p:spPr>
        <p:txBody>
          <a:bodyPr/>
          <a:lstStyle/>
          <a:p>
            <a:r>
              <a:rPr lang="en-US" dirty="0"/>
              <a:t>The </a:t>
            </a:r>
            <a:r>
              <a:rPr lang="en-US" b="1" dirty="0"/>
              <a:t>protected access modifier</a:t>
            </a:r>
            <a:r>
              <a:rPr lang="en-US" dirty="0"/>
              <a:t> is accessible within package and outside the package but through inheritance only.</a:t>
            </a:r>
          </a:p>
          <a:p>
            <a:r>
              <a:rPr lang="en-US" dirty="0"/>
              <a:t>The protected access modifier can be applied on the data member, method and constructor. It can't be applied on the class.</a:t>
            </a:r>
          </a:p>
          <a:p>
            <a:r>
              <a:rPr lang="en-US" dirty="0"/>
              <a:t>In the example(next slide), we have created the two packages pack and </a:t>
            </a:r>
            <a:r>
              <a:rPr lang="en-US" dirty="0" err="1"/>
              <a:t>mypack</a:t>
            </a:r>
            <a:r>
              <a:rPr lang="en-US" dirty="0"/>
              <a:t>. </a:t>
            </a:r>
          </a:p>
          <a:p>
            <a:r>
              <a:rPr lang="en-US" dirty="0"/>
              <a:t>The A class of pack package is public, so can be accessed from outside the package. </a:t>
            </a:r>
          </a:p>
          <a:p>
            <a:r>
              <a:rPr lang="en-US" dirty="0"/>
              <a:t>But </a:t>
            </a:r>
            <a:r>
              <a:rPr lang="en-US" dirty="0" err="1"/>
              <a:t>msg</a:t>
            </a:r>
            <a:r>
              <a:rPr lang="en-US" dirty="0"/>
              <a:t> method of this package is declared as protected, so it can be accessed from outside the class only through inheritance.</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Content Placeholder 3" descr="img67.PNG"/>
          <p:cNvPicPr>
            <a:picLocks noGrp="1" noChangeAspect="1"/>
          </p:cNvPicPr>
          <p:nvPr>
            <p:ph sz="quarter" idx="1"/>
          </p:nvPr>
        </p:nvPicPr>
        <p:blipFill>
          <a:blip r:embed="rId2"/>
          <a:stretch>
            <a:fillRect/>
          </a:stretch>
        </p:blipFill>
        <p:spPr>
          <a:xfrm>
            <a:off x="762000" y="990600"/>
            <a:ext cx="4681766" cy="5623579"/>
          </a:xfrm>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533400"/>
          </a:xfrm>
        </p:spPr>
        <p:txBody>
          <a:bodyPr>
            <a:normAutofit/>
          </a:bodyPr>
          <a:lstStyle/>
          <a:p>
            <a:r>
              <a:rPr lang="en-US" b="0" dirty="0"/>
              <a:t>public access modifier</a:t>
            </a:r>
            <a:endParaRPr lang="en-US" dirty="0"/>
          </a:p>
        </p:txBody>
      </p:sp>
      <p:sp>
        <p:nvSpPr>
          <p:cNvPr id="3" name="Content Placeholder 2"/>
          <p:cNvSpPr>
            <a:spLocks noGrp="1"/>
          </p:cNvSpPr>
          <p:nvPr>
            <p:ph sz="quarter" idx="1"/>
          </p:nvPr>
        </p:nvSpPr>
        <p:spPr>
          <a:xfrm>
            <a:off x="457200" y="762000"/>
            <a:ext cx="7467600" cy="609600"/>
          </a:xfrm>
        </p:spPr>
        <p:txBody>
          <a:bodyPr>
            <a:normAutofit fontScale="92500" lnSpcReduction="20000"/>
          </a:bodyPr>
          <a:lstStyle/>
          <a:p>
            <a:r>
              <a:rPr lang="en-US" dirty="0"/>
              <a:t>The </a:t>
            </a:r>
            <a:r>
              <a:rPr lang="en-US" b="1" dirty="0"/>
              <a:t>public access modifier</a:t>
            </a:r>
            <a:r>
              <a:rPr lang="en-US" dirty="0"/>
              <a:t> is accessible everywhere. It has the widest scope among all other modifiers.</a:t>
            </a:r>
          </a:p>
        </p:txBody>
      </p:sp>
      <p:pic>
        <p:nvPicPr>
          <p:cNvPr id="4" name="Picture 3" descr="img68.PNG"/>
          <p:cNvPicPr>
            <a:picLocks noChangeAspect="1"/>
          </p:cNvPicPr>
          <p:nvPr/>
        </p:nvPicPr>
        <p:blipFill>
          <a:blip r:embed="rId2"/>
          <a:stretch>
            <a:fillRect/>
          </a:stretch>
        </p:blipFill>
        <p:spPr>
          <a:xfrm>
            <a:off x="990600" y="1390946"/>
            <a:ext cx="4034060" cy="5467054"/>
          </a:xfrm>
          <a:prstGeom prst="rect">
            <a:avLst/>
          </a:prstGeom>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Understanding all java access modifiers</a:t>
            </a:r>
            <a:endParaRPr lang="en-US" dirty="0"/>
          </a:p>
        </p:txBody>
      </p:sp>
      <p:pic>
        <p:nvPicPr>
          <p:cNvPr id="4" name="Content Placeholder 3" descr="img69.PNG"/>
          <p:cNvPicPr>
            <a:picLocks noGrp="1" noChangeAspect="1"/>
          </p:cNvPicPr>
          <p:nvPr>
            <p:ph sz="quarter" idx="1"/>
          </p:nvPr>
        </p:nvPicPr>
        <p:blipFill>
          <a:blip r:embed="rId2"/>
          <a:stretch>
            <a:fillRect/>
          </a:stretch>
        </p:blipFill>
        <p:spPr>
          <a:xfrm>
            <a:off x="457200" y="1447800"/>
            <a:ext cx="8153400" cy="3280965"/>
          </a:xfrm>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final</a:t>
            </a:r>
          </a:p>
        </p:txBody>
      </p:sp>
      <p:sp>
        <p:nvSpPr>
          <p:cNvPr id="3" name="Content Placeholder 2"/>
          <p:cNvSpPr>
            <a:spLocks noGrp="1"/>
          </p:cNvSpPr>
          <p:nvPr>
            <p:ph sz="quarter" idx="1"/>
          </p:nvPr>
        </p:nvSpPr>
        <p:spPr/>
        <p:txBody>
          <a:bodyPr>
            <a:normAutofit fontScale="92500" lnSpcReduction="10000"/>
          </a:bodyPr>
          <a:lstStyle/>
          <a:p>
            <a:r>
              <a:rPr lang="en-US" dirty="0"/>
              <a:t>In java variable, method and class can be declared as final.</a:t>
            </a:r>
          </a:p>
          <a:p>
            <a:r>
              <a:rPr lang="en-US" b="1" u="sng" dirty="0"/>
              <a:t>Final variable</a:t>
            </a:r>
            <a:r>
              <a:rPr lang="en-US" dirty="0"/>
              <a:t>: </a:t>
            </a:r>
          </a:p>
          <a:p>
            <a:pPr lvl="1"/>
            <a:r>
              <a:rPr lang="en-US" dirty="0"/>
              <a:t>when a variable is declared as final, it prevents its contents from being modified. </a:t>
            </a:r>
          </a:p>
          <a:p>
            <a:pPr lvl="1"/>
            <a:r>
              <a:rPr lang="en-US" dirty="0"/>
              <a:t>Variables declared as final do not occupy memory on a per instance basis.</a:t>
            </a:r>
          </a:p>
          <a:p>
            <a:pPr lvl="1"/>
            <a:r>
              <a:rPr lang="en-US" dirty="0"/>
              <a:t> final variable must be initialized when it is declared. </a:t>
            </a:r>
          </a:p>
          <a:p>
            <a:pPr lvl="1"/>
            <a:r>
              <a:rPr lang="en-US" dirty="0"/>
              <a:t>a final variable is a constant. </a:t>
            </a:r>
          </a:p>
          <a:p>
            <a:r>
              <a:rPr lang="en-US" b="1" u="sng" dirty="0"/>
              <a:t>Final </a:t>
            </a:r>
            <a:r>
              <a:rPr lang="en-US" b="1" u="sng" dirty="0" err="1"/>
              <a:t>Method</a:t>
            </a:r>
            <a:r>
              <a:rPr lang="en-US" dirty="0" err="1"/>
              <a:t>:You</a:t>
            </a:r>
            <a:r>
              <a:rPr lang="en-US" dirty="0"/>
              <a:t> can declare some or all of a class's methods </a:t>
            </a:r>
            <a:r>
              <a:rPr lang="en-US" i="1" dirty="0"/>
              <a:t>final</a:t>
            </a:r>
            <a:r>
              <a:rPr lang="en-US" dirty="0"/>
              <a:t>. You use the final keyword in a method declaration to indicate that the method cannot be overridden by subclasses. The Object class does this—a number of its methods are final.</a:t>
            </a:r>
          </a:p>
          <a:p>
            <a:r>
              <a:rPr lang="en-US" dirty="0"/>
              <a:t>You might wish to make a method final if it has an implementation that should not be changed.</a:t>
            </a:r>
          </a:p>
          <a:p>
            <a:r>
              <a:rPr lang="en-US" dirty="0"/>
              <a:t>Methods called from constructors should generally be declared final. If a constructor calls a non-final method, a subclass may redefine that method with surprising or undesirable results.</a:t>
            </a:r>
          </a:p>
          <a:p>
            <a:pPr lvl="1">
              <a:buFontTx/>
              <a:buNone/>
            </a:pPr>
            <a:endParaRPr lang="en-US" dirty="0"/>
          </a:p>
          <a:p>
            <a:endParaRPr lang="en-US"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sp>
        <p:nvSpPr>
          <p:cNvPr id="3" name="Content Placeholder 2"/>
          <p:cNvSpPr>
            <a:spLocks noGrp="1"/>
          </p:cNvSpPr>
          <p:nvPr>
            <p:ph sz="quarter" idx="1"/>
          </p:nvPr>
        </p:nvSpPr>
        <p:spPr/>
        <p:txBody>
          <a:bodyPr/>
          <a:lstStyle/>
          <a:p>
            <a:pPr>
              <a:lnSpc>
                <a:spcPct val="90000"/>
              </a:lnSpc>
            </a:pPr>
            <a:r>
              <a:rPr lang="en-US" dirty="0"/>
              <a:t> </a:t>
            </a:r>
            <a:r>
              <a:rPr lang="en-US" b="1" u="sng" dirty="0"/>
              <a:t>Final Class</a:t>
            </a:r>
            <a:r>
              <a:rPr lang="en-US" dirty="0"/>
              <a:t>: If you do not want anybody to change the functionality of the class by extending it , then make a class final class by using  a final keyword.</a:t>
            </a:r>
          </a:p>
          <a:p>
            <a:pPr lvl="2">
              <a:lnSpc>
                <a:spcPct val="90000"/>
              </a:lnSpc>
              <a:buNone/>
            </a:pPr>
            <a:r>
              <a:rPr lang="en-US" sz="1800" dirty="0"/>
              <a:t>Final class password </a:t>
            </a:r>
          </a:p>
          <a:p>
            <a:pPr lvl="2">
              <a:lnSpc>
                <a:spcPct val="90000"/>
              </a:lnSpc>
              <a:buNone/>
            </a:pPr>
            <a:r>
              <a:rPr lang="en-US" sz="1800" dirty="0"/>
              <a:t>{ // code of password class</a:t>
            </a:r>
          </a:p>
          <a:p>
            <a:pPr lvl="2">
              <a:lnSpc>
                <a:spcPct val="90000"/>
              </a:lnSpc>
              <a:buNone/>
            </a:pPr>
            <a:r>
              <a:rPr lang="en-US" sz="1800" dirty="0"/>
              <a:t>}</a:t>
            </a:r>
          </a:p>
          <a:p>
            <a:pPr>
              <a:lnSpc>
                <a:spcPct val="90000"/>
              </a:lnSpc>
            </a:pPr>
            <a:r>
              <a:rPr lang="en-US" dirty="0"/>
              <a:t>You will also find final classes in JDK packages. For example, the </a:t>
            </a:r>
            <a:r>
              <a:rPr lang="en-US" dirty="0" err="1"/>
              <a:t>java.lang.String</a:t>
            </a:r>
            <a:r>
              <a:rPr lang="en-US" dirty="0"/>
              <a:t> class has been declared final. This is done for security reasons. It ensures that any method that refers to the String class gets the actual String class not a modified one.</a:t>
            </a:r>
          </a:p>
          <a:p>
            <a:pPr>
              <a:lnSpc>
                <a:spcPct val="90000"/>
              </a:lnSpc>
              <a:buNone/>
            </a:pPr>
            <a:r>
              <a:rPr lang="en-US" dirty="0" err="1"/>
              <a:t>Example:</a:t>
            </a:r>
            <a:r>
              <a:rPr lang="en-US" b="1" u="sng" dirty="0" err="1"/>
              <a:t>Final.java</a:t>
            </a:r>
            <a:endParaRPr lang="en-US" b="1" u="sng" dirty="0"/>
          </a:p>
          <a:p>
            <a:endParaRPr lang="en-US" dirty="0"/>
          </a:p>
          <a:p>
            <a:endParaRPr lang="en-US"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Uses of final keyword</a:t>
            </a:r>
          </a:p>
        </p:txBody>
      </p:sp>
      <p:sp>
        <p:nvSpPr>
          <p:cNvPr id="3" name="Content Placeholder 2"/>
          <p:cNvSpPr>
            <a:spLocks noGrp="1"/>
          </p:cNvSpPr>
          <p:nvPr>
            <p:ph sz="quarter" idx="1"/>
          </p:nvPr>
        </p:nvSpPr>
        <p:spPr/>
        <p:txBody>
          <a:bodyPr/>
          <a:lstStyle/>
          <a:p>
            <a:r>
              <a:rPr lang="en-US" dirty="0"/>
              <a:t>It is used to create named constant.</a:t>
            </a:r>
          </a:p>
          <a:p>
            <a:r>
              <a:rPr lang="en-US" dirty="0"/>
              <a:t>It is used to prevent overriding by prefixing final with method or variable.</a:t>
            </a:r>
          </a:p>
          <a:p>
            <a:r>
              <a:rPr lang="en-US" dirty="0"/>
              <a:t>It is used to prevent inheritance.</a:t>
            </a:r>
          </a:p>
          <a:p>
            <a:endParaRPr lang="en-US"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a:t>
            </a:r>
          </a:p>
        </p:txBody>
      </p:sp>
      <p:sp>
        <p:nvSpPr>
          <p:cNvPr id="3" name="Content Placeholder 2"/>
          <p:cNvSpPr>
            <a:spLocks noGrp="1"/>
          </p:cNvSpPr>
          <p:nvPr>
            <p:ph sz="quarter" idx="1"/>
          </p:nvPr>
        </p:nvSpPr>
        <p:spPr>
          <a:xfrm>
            <a:off x="457200" y="994828"/>
            <a:ext cx="7467600" cy="5407152"/>
          </a:xfrm>
        </p:spPr>
        <p:txBody>
          <a:bodyPr/>
          <a:lstStyle/>
          <a:p>
            <a:pPr>
              <a:lnSpc>
                <a:spcPct val="80000"/>
              </a:lnSpc>
            </a:pPr>
            <a:r>
              <a:rPr lang="en-US" dirty="0"/>
              <a:t>A class that is derived from another class is called a </a:t>
            </a:r>
            <a:r>
              <a:rPr lang="en-US" b="1" i="1" u="sng" dirty="0"/>
              <a:t>subclass</a:t>
            </a:r>
            <a:r>
              <a:rPr lang="en-US" dirty="0"/>
              <a:t> (also a </a:t>
            </a:r>
            <a:r>
              <a:rPr lang="en-US" i="1" dirty="0"/>
              <a:t>derived class</a:t>
            </a:r>
            <a:r>
              <a:rPr lang="en-US" dirty="0"/>
              <a:t>, </a:t>
            </a:r>
            <a:r>
              <a:rPr lang="en-US" i="1" dirty="0"/>
              <a:t>extended class</a:t>
            </a:r>
            <a:r>
              <a:rPr lang="en-US" dirty="0"/>
              <a:t>, or </a:t>
            </a:r>
            <a:r>
              <a:rPr lang="en-US" i="1" dirty="0"/>
              <a:t>child class</a:t>
            </a:r>
            <a:r>
              <a:rPr lang="en-US" dirty="0"/>
              <a:t>). The class from which the subclass is derived is called a </a:t>
            </a:r>
            <a:r>
              <a:rPr lang="en-US" b="1" i="1" u="sng" dirty="0" err="1"/>
              <a:t>superclass</a:t>
            </a:r>
            <a:r>
              <a:rPr lang="en-US" dirty="0"/>
              <a:t> (also a </a:t>
            </a:r>
            <a:r>
              <a:rPr lang="en-US" i="1" dirty="0"/>
              <a:t>base class</a:t>
            </a:r>
            <a:r>
              <a:rPr lang="en-US" dirty="0"/>
              <a:t> or a </a:t>
            </a:r>
            <a:r>
              <a:rPr lang="en-US" i="1" dirty="0"/>
              <a:t>parent class</a:t>
            </a:r>
            <a:r>
              <a:rPr lang="en-US" dirty="0"/>
              <a:t>). </a:t>
            </a:r>
          </a:p>
          <a:p>
            <a:pPr>
              <a:lnSpc>
                <a:spcPct val="80000"/>
              </a:lnSpc>
            </a:pPr>
            <a:r>
              <a:rPr lang="en-US" dirty="0"/>
              <a:t>Excepting Object, which has no </a:t>
            </a:r>
            <a:r>
              <a:rPr lang="en-US" dirty="0" err="1"/>
              <a:t>superclass</a:t>
            </a:r>
            <a:r>
              <a:rPr lang="en-US" dirty="0"/>
              <a:t>, every class has one and only one direct </a:t>
            </a:r>
            <a:r>
              <a:rPr lang="en-US" dirty="0" err="1"/>
              <a:t>superclass</a:t>
            </a:r>
            <a:r>
              <a:rPr lang="en-US" dirty="0"/>
              <a:t> (single inheritance). </a:t>
            </a:r>
            <a:r>
              <a:rPr lang="en-US" b="1" u="sng" dirty="0"/>
              <a:t>In the absence of any other explicit </a:t>
            </a:r>
            <a:r>
              <a:rPr lang="en-US" b="1" u="sng" dirty="0" err="1"/>
              <a:t>superclass</a:t>
            </a:r>
            <a:r>
              <a:rPr lang="en-US" b="1" u="sng" dirty="0"/>
              <a:t>, every class is implicitly a subclass of Object. </a:t>
            </a:r>
          </a:p>
          <a:p>
            <a:pPr>
              <a:lnSpc>
                <a:spcPct val="80000"/>
              </a:lnSpc>
            </a:pPr>
            <a:r>
              <a:rPr lang="en-US" dirty="0"/>
              <a:t>Classes can be derived from classes that are derived </a:t>
            </a:r>
            <a:r>
              <a:rPr lang="en-US"/>
              <a:t>from classes, </a:t>
            </a:r>
            <a:r>
              <a:rPr lang="en-US" dirty="0"/>
              <a:t>and so on, and ultimately derived from the topmost class, Object. </a:t>
            </a:r>
            <a:endParaRPr lang="en-US" b="1" u="sng" dirty="0"/>
          </a:p>
          <a:p>
            <a:endParaRPr lang="en-US"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Inheritance in java</a:t>
            </a:r>
          </a:p>
        </p:txBody>
      </p:sp>
      <p:sp>
        <p:nvSpPr>
          <p:cNvPr id="3" name="Content Placeholder 2"/>
          <p:cNvSpPr>
            <a:spLocks noGrp="1"/>
          </p:cNvSpPr>
          <p:nvPr>
            <p:ph sz="quarter" idx="1"/>
          </p:nvPr>
        </p:nvSpPr>
        <p:spPr/>
        <p:txBody>
          <a:bodyPr/>
          <a:lstStyle/>
          <a:p>
            <a:r>
              <a:rPr lang="en-US" dirty="0"/>
              <a:t>The extends keyword is used to derive a class from super class or in other words extends the functionality of a super class.</a:t>
            </a:r>
          </a:p>
          <a:p>
            <a:r>
              <a:rPr lang="en-US" dirty="0"/>
              <a:t>Syntax:</a:t>
            </a:r>
          </a:p>
          <a:p>
            <a:pPr lvl="2">
              <a:buNone/>
            </a:pPr>
            <a:r>
              <a:rPr lang="en-US" b="1" u="sng" dirty="0"/>
              <a:t>Access specifies</a:t>
            </a:r>
            <a:r>
              <a:rPr lang="en-US" b="1" dirty="0"/>
              <a:t>   </a:t>
            </a:r>
            <a:r>
              <a:rPr lang="en-US" b="1" u="sng" dirty="0"/>
              <a:t>class</a:t>
            </a:r>
            <a:r>
              <a:rPr lang="en-US" b="1" dirty="0"/>
              <a:t>    </a:t>
            </a:r>
            <a:r>
              <a:rPr lang="en-US" b="1" u="sng" dirty="0"/>
              <a:t>subclass name</a:t>
            </a:r>
            <a:r>
              <a:rPr lang="en-US" b="1" dirty="0"/>
              <a:t>   </a:t>
            </a:r>
            <a:r>
              <a:rPr lang="en-US" b="1" u="sng" dirty="0"/>
              <a:t>extends</a:t>
            </a:r>
            <a:r>
              <a:rPr lang="en-US" b="1" dirty="0"/>
              <a:t>   </a:t>
            </a:r>
            <a:r>
              <a:rPr lang="en-US" b="1" u="sng" dirty="0"/>
              <a:t>super class name</a:t>
            </a:r>
          </a:p>
          <a:p>
            <a:endParaRPr lang="en-US" dirty="0"/>
          </a:p>
          <a:p>
            <a:r>
              <a:rPr lang="en-US" dirty="0"/>
              <a:t>A subclass inherits all the </a:t>
            </a:r>
            <a:r>
              <a:rPr lang="en-US" i="1" dirty="0"/>
              <a:t>members</a:t>
            </a:r>
            <a:r>
              <a:rPr lang="en-US" dirty="0"/>
              <a:t> (fields, methods, and nested classes) from its </a:t>
            </a:r>
            <a:r>
              <a:rPr lang="en-US" dirty="0" err="1"/>
              <a:t>superclass</a:t>
            </a:r>
            <a:r>
              <a:rPr lang="en-US" dirty="0"/>
              <a:t>. Constructors are not members, so they are not inherited by subclasses, but</a:t>
            </a:r>
            <a:r>
              <a:rPr lang="en-US" b="1" u="sng" dirty="0"/>
              <a:t> the constructor of the </a:t>
            </a:r>
            <a:r>
              <a:rPr lang="en-US" b="1" u="sng" dirty="0" err="1"/>
              <a:t>superclass</a:t>
            </a:r>
            <a:r>
              <a:rPr lang="en-US" b="1" u="sng" dirty="0"/>
              <a:t> can be invoked from the subclass. </a:t>
            </a:r>
          </a:p>
          <a:p>
            <a:pPr>
              <a:buNone/>
            </a:pPr>
            <a:endParaRPr lang="en-US" b="1" u="sng" dirty="0"/>
          </a:p>
          <a:p>
            <a:endParaRPr lang="en-US"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The syntax of Java Inheritance?</a:t>
            </a:r>
            <a:endParaRPr lang="en-US" dirty="0"/>
          </a:p>
        </p:txBody>
      </p:sp>
      <p:sp>
        <p:nvSpPr>
          <p:cNvPr id="3" name="Content Placeholder 2"/>
          <p:cNvSpPr>
            <a:spLocks noGrp="1"/>
          </p:cNvSpPr>
          <p:nvPr>
            <p:ph sz="quarter" idx="1"/>
          </p:nvPr>
        </p:nvSpPr>
        <p:spPr>
          <a:xfrm>
            <a:off x="457200" y="3733800"/>
            <a:ext cx="7467600" cy="2740152"/>
          </a:xfrm>
        </p:spPr>
        <p:txBody>
          <a:bodyPr/>
          <a:lstStyle/>
          <a:p>
            <a:r>
              <a:rPr lang="en-US" dirty="0"/>
              <a:t>The </a:t>
            </a:r>
            <a:r>
              <a:rPr lang="en-US" b="1" dirty="0"/>
              <a:t>extends keyword</a:t>
            </a:r>
            <a:r>
              <a:rPr lang="en-US" dirty="0"/>
              <a:t> indicates that you are making a new class that derives from an existing class. The meaning of "extends" is to increase the functionality.</a:t>
            </a:r>
          </a:p>
          <a:p>
            <a:r>
              <a:rPr lang="en-US" dirty="0"/>
              <a:t>In the terminology of Java, a class which is inherited is called a parent or </a:t>
            </a:r>
            <a:r>
              <a:rPr lang="en-US" dirty="0" err="1"/>
              <a:t>superclass</a:t>
            </a:r>
            <a:r>
              <a:rPr lang="en-US" dirty="0"/>
              <a:t>, and the new class is called child or subclass.</a:t>
            </a:r>
          </a:p>
        </p:txBody>
      </p:sp>
      <p:pic>
        <p:nvPicPr>
          <p:cNvPr id="4" name="Picture 3" descr="img70.PNG"/>
          <p:cNvPicPr>
            <a:picLocks noChangeAspect="1"/>
          </p:cNvPicPr>
          <p:nvPr/>
        </p:nvPicPr>
        <p:blipFill>
          <a:blip r:embed="rId2"/>
          <a:stretch>
            <a:fillRect/>
          </a:stretch>
        </p:blipFill>
        <p:spPr>
          <a:xfrm>
            <a:off x="762000" y="1219200"/>
            <a:ext cx="6934200" cy="21336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explanation</a:t>
            </a:r>
          </a:p>
        </p:txBody>
      </p:sp>
      <p:sp>
        <p:nvSpPr>
          <p:cNvPr id="3" name="Content Placeholder 2"/>
          <p:cNvSpPr>
            <a:spLocks noGrp="1"/>
          </p:cNvSpPr>
          <p:nvPr>
            <p:ph sz="quarter" idx="1"/>
          </p:nvPr>
        </p:nvSpPr>
        <p:spPr/>
        <p:txBody>
          <a:bodyPr>
            <a:normAutofit/>
          </a:bodyPr>
          <a:lstStyle/>
          <a:p>
            <a:r>
              <a:rPr lang="en-US" b="1" u="sng" dirty="0"/>
              <a:t>Class Loader Sub-System:</a:t>
            </a:r>
            <a:r>
              <a:rPr lang="en-US" dirty="0"/>
              <a:t> It performs the task in a sequential way:</a:t>
            </a:r>
          </a:p>
          <a:p>
            <a:pPr lvl="1"/>
            <a:r>
              <a:rPr lang="en-US" dirty="0"/>
              <a:t>It loads a class file.</a:t>
            </a:r>
          </a:p>
          <a:p>
            <a:pPr lvl="1"/>
            <a:r>
              <a:rPr lang="en-US" dirty="0"/>
              <a:t>It checks the correctness of the class file. If any one has manipulated the class file, then the class file can not be executed.</a:t>
            </a:r>
          </a:p>
          <a:p>
            <a:pPr lvl="1"/>
            <a:r>
              <a:rPr lang="en-US" dirty="0"/>
              <a:t>It allocates the memory for static variables.</a:t>
            </a:r>
          </a:p>
          <a:p>
            <a:pPr lvl="1"/>
            <a:r>
              <a:rPr lang="en-US" dirty="0"/>
              <a:t>It sets the default value of all static variable.</a:t>
            </a:r>
          </a:p>
          <a:p>
            <a:r>
              <a:rPr lang="en-US" b="1" u="sng"/>
              <a:t>Method </a:t>
            </a:r>
            <a:r>
              <a:rPr lang="en-US" b="1" u="sng" dirty="0"/>
              <a:t>Area:</a:t>
            </a:r>
            <a:r>
              <a:rPr lang="en-US" dirty="0"/>
              <a:t> </a:t>
            </a:r>
          </a:p>
          <a:p>
            <a:pPr lvl="1"/>
            <a:r>
              <a:rPr lang="en-US" dirty="0"/>
              <a:t>It is a logical memory component of JVM.</a:t>
            </a:r>
          </a:p>
          <a:p>
            <a:pPr lvl="1"/>
            <a:r>
              <a:rPr lang="en-US" dirty="0"/>
              <a:t>This logical section of memory holds the information about classes and interfaces.</a:t>
            </a:r>
          </a:p>
          <a:p>
            <a:pPr lvl="1"/>
            <a:r>
              <a:rPr lang="en-US" dirty="0"/>
              <a:t>Static variables are treated as class variables, because they take memory from method area.</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Java Inheritance Example</a:t>
            </a:r>
            <a:endParaRPr lang="en-US" dirty="0"/>
          </a:p>
        </p:txBody>
      </p:sp>
      <p:pic>
        <p:nvPicPr>
          <p:cNvPr id="6" name="Content Placeholder 5" descr="img72.PNG"/>
          <p:cNvPicPr>
            <a:picLocks noGrp="1" noChangeAspect="1"/>
          </p:cNvPicPr>
          <p:nvPr>
            <p:ph sz="quarter" idx="1"/>
          </p:nvPr>
        </p:nvPicPr>
        <p:blipFill>
          <a:blip r:embed="rId2"/>
          <a:stretch>
            <a:fillRect/>
          </a:stretch>
        </p:blipFill>
        <p:spPr>
          <a:xfrm>
            <a:off x="685800" y="1295400"/>
            <a:ext cx="5334000" cy="3223990"/>
          </a:xfrm>
        </p:spPr>
      </p:pic>
      <p:pic>
        <p:nvPicPr>
          <p:cNvPr id="7" name="Picture 6" descr="img73.PNG"/>
          <p:cNvPicPr>
            <a:picLocks noChangeAspect="1"/>
          </p:cNvPicPr>
          <p:nvPr/>
        </p:nvPicPr>
        <p:blipFill>
          <a:blip r:embed="rId3"/>
          <a:stretch>
            <a:fillRect/>
          </a:stretch>
        </p:blipFill>
        <p:spPr>
          <a:xfrm>
            <a:off x="762000" y="4800600"/>
            <a:ext cx="4702633" cy="914400"/>
          </a:xfrm>
          <a:prstGeom prst="rect">
            <a:avLst/>
          </a:prstGeom>
        </p:spPr>
      </p:pic>
      <p:pic>
        <p:nvPicPr>
          <p:cNvPr id="8" name="Picture 7" descr="img71.jpg"/>
          <p:cNvPicPr>
            <a:picLocks noChangeAspect="1"/>
          </p:cNvPicPr>
          <p:nvPr/>
        </p:nvPicPr>
        <p:blipFill>
          <a:blip r:embed="rId4"/>
          <a:stretch>
            <a:fillRect/>
          </a:stretch>
        </p:blipFill>
        <p:spPr>
          <a:xfrm>
            <a:off x="5638800" y="914400"/>
            <a:ext cx="2286000" cy="3448050"/>
          </a:xfrm>
          <a:prstGeom prst="rect">
            <a:avLst/>
          </a:prstGeom>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inheritance in java</a:t>
            </a:r>
          </a:p>
        </p:txBody>
      </p:sp>
      <p:sp>
        <p:nvSpPr>
          <p:cNvPr id="3" name="Content Placeholder 2"/>
          <p:cNvSpPr>
            <a:spLocks noGrp="1"/>
          </p:cNvSpPr>
          <p:nvPr>
            <p:ph sz="quarter" idx="1"/>
          </p:nvPr>
        </p:nvSpPr>
        <p:spPr/>
        <p:txBody>
          <a:bodyPr/>
          <a:lstStyle/>
          <a:p>
            <a:r>
              <a:rPr lang="en-US" dirty="0"/>
              <a:t>On the basis of class, there can be three types of inheritance in java: single, multilevel and hierarchical.</a:t>
            </a:r>
          </a:p>
          <a:p>
            <a:r>
              <a:rPr lang="en-US" dirty="0"/>
              <a:t>In java programming, multiple and hybrid inheritance is supported through interface only.</a:t>
            </a:r>
          </a:p>
          <a:p>
            <a:endParaRPr lang="en-US" dirty="0"/>
          </a:p>
        </p:txBody>
      </p:sp>
      <p:pic>
        <p:nvPicPr>
          <p:cNvPr id="4" name="Picture 3" descr="img74.jpg"/>
          <p:cNvPicPr>
            <a:picLocks noChangeAspect="1"/>
          </p:cNvPicPr>
          <p:nvPr/>
        </p:nvPicPr>
        <p:blipFill>
          <a:blip r:embed="rId2"/>
          <a:stretch>
            <a:fillRect/>
          </a:stretch>
        </p:blipFill>
        <p:spPr>
          <a:xfrm>
            <a:off x="838200" y="2514600"/>
            <a:ext cx="7143750" cy="3790950"/>
          </a:xfrm>
          <a:prstGeom prst="rect">
            <a:avLst/>
          </a:prstGeom>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dirty="0"/>
              <a:t>When one class inherits multiple classes, it is known as multiple inheritance. </a:t>
            </a:r>
          </a:p>
          <a:p>
            <a:r>
              <a:rPr lang="en-US" dirty="0"/>
              <a:t>For Example:</a:t>
            </a:r>
          </a:p>
        </p:txBody>
      </p:sp>
      <p:pic>
        <p:nvPicPr>
          <p:cNvPr id="4" name="Picture 3" descr="img75.jpg"/>
          <p:cNvPicPr>
            <a:picLocks noChangeAspect="1"/>
          </p:cNvPicPr>
          <p:nvPr/>
        </p:nvPicPr>
        <p:blipFill>
          <a:blip r:embed="rId2"/>
          <a:stretch>
            <a:fillRect/>
          </a:stretch>
        </p:blipFill>
        <p:spPr>
          <a:xfrm>
            <a:off x="1219200" y="2514600"/>
            <a:ext cx="6324600" cy="3550048"/>
          </a:xfrm>
          <a:prstGeom prst="rect">
            <a:avLst/>
          </a:prstGeom>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Single Inheritance Example</a:t>
            </a:r>
            <a:endParaRPr lang="en-US" dirty="0"/>
          </a:p>
        </p:txBody>
      </p:sp>
      <p:pic>
        <p:nvPicPr>
          <p:cNvPr id="4" name="Content Placeholder 3" descr="img76.PNG"/>
          <p:cNvPicPr>
            <a:picLocks noGrp="1" noChangeAspect="1"/>
          </p:cNvPicPr>
          <p:nvPr>
            <p:ph sz="quarter" idx="1"/>
          </p:nvPr>
        </p:nvPicPr>
        <p:blipFill>
          <a:blip r:embed="rId2"/>
          <a:stretch>
            <a:fillRect/>
          </a:stretch>
        </p:blipFill>
        <p:spPr>
          <a:xfrm>
            <a:off x="838200" y="1219200"/>
            <a:ext cx="4267200" cy="5039484"/>
          </a:xfrm>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Multilevel Inheritance Example</a:t>
            </a:r>
            <a:endParaRPr lang="en-US" dirty="0"/>
          </a:p>
        </p:txBody>
      </p:sp>
      <p:pic>
        <p:nvPicPr>
          <p:cNvPr id="4" name="Content Placeholder 3" descr="img77.PNG"/>
          <p:cNvPicPr>
            <a:picLocks noGrp="1" noChangeAspect="1"/>
          </p:cNvPicPr>
          <p:nvPr>
            <p:ph sz="quarter" idx="1"/>
          </p:nvPr>
        </p:nvPicPr>
        <p:blipFill>
          <a:blip r:embed="rId2"/>
          <a:stretch>
            <a:fillRect/>
          </a:stretch>
        </p:blipFill>
        <p:spPr>
          <a:xfrm>
            <a:off x="762000" y="1066800"/>
            <a:ext cx="5191371" cy="4985068"/>
          </a:xfr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Hierarchical Inheritance Example</a:t>
            </a:r>
            <a:endParaRPr lang="en-US" dirty="0"/>
          </a:p>
        </p:txBody>
      </p:sp>
      <p:pic>
        <p:nvPicPr>
          <p:cNvPr id="4" name="Content Placeholder 3" descr="img78.PNG"/>
          <p:cNvPicPr>
            <a:picLocks noGrp="1" noChangeAspect="1"/>
          </p:cNvPicPr>
          <p:nvPr>
            <p:ph sz="quarter" idx="1"/>
          </p:nvPr>
        </p:nvPicPr>
        <p:blipFill>
          <a:blip r:embed="rId2"/>
          <a:stretch>
            <a:fillRect/>
          </a:stretch>
        </p:blipFill>
        <p:spPr>
          <a:xfrm>
            <a:off x="685800" y="1143000"/>
            <a:ext cx="4810339" cy="4905516"/>
          </a:xfr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normAutofit fontScale="90000"/>
          </a:bodyPr>
          <a:lstStyle/>
          <a:p>
            <a:r>
              <a:rPr lang="en-US" b="0" dirty="0"/>
              <a:t>Q) Why multiple inheritance is not supported in java?</a:t>
            </a:r>
            <a:endParaRPr lang="en-US" dirty="0"/>
          </a:p>
        </p:txBody>
      </p:sp>
      <p:sp>
        <p:nvSpPr>
          <p:cNvPr id="3" name="Content Placeholder 2"/>
          <p:cNvSpPr>
            <a:spLocks noGrp="1"/>
          </p:cNvSpPr>
          <p:nvPr>
            <p:ph sz="quarter" idx="1"/>
          </p:nvPr>
        </p:nvSpPr>
        <p:spPr>
          <a:xfrm>
            <a:off x="457200" y="1219200"/>
            <a:ext cx="7467600" cy="5254752"/>
          </a:xfrm>
        </p:spPr>
        <p:txBody>
          <a:bodyPr/>
          <a:lstStyle/>
          <a:p>
            <a:r>
              <a:rPr lang="en-US" dirty="0"/>
              <a:t>To reduce the complexity and simplify the language, multiple inheritance is not supported in java.</a:t>
            </a:r>
          </a:p>
          <a:p>
            <a:r>
              <a:rPr lang="en-US" dirty="0"/>
              <a:t>Consider a scenario where A, B, and C are three classes. The C class inherits A and B classes. If A and B classes have the same method and you call it from child class object, there will be ambiguity to call the method of A or B class.</a:t>
            </a:r>
          </a:p>
          <a:p>
            <a:r>
              <a:rPr lang="en-US" dirty="0"/>
              <a:t>Since compile-time errors are better than runtime errors, Java renders compile-time error if you inherit 2 classes. So whether you have same method or different, there will be compile time error.</a:t>
            </a:r>
          </a:p>
          <a:p>
            <a:endParaRPr lang="en-US"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Content Placeholder 3" descr="img79.PNG"/>
          <p:cNvPicPr>
            <a:picLocks noGrp="1" noChangeAspect="1"/>
          </p:cNvPicPr>
          <p:nvPr>
            <p:ph sz="quarter" idx="1"/>
          </p:nvPr>
        </p:nvPicPr>
        <p:blipFill>
          <a:blip r:embed="rId2"/>
          <a:stretch>
            <a:fillRect/>
          </a:stretch>
        </p:blipFill>
        <p:spPr>
          <a:xfrm>
            <a:off x="838200" y="1219200"/>
            <a:ext cx="5257800" cy="3537506"/>
          </a:xfrm>
        </p:spPr>
      </p:pic>
      <p:pic>
        <p:nvPicPr>
          <p:cNvPr id="5" name="Picture 4" descr="img80.PNG"/>
          <p:cNvPicPr>
            <a:picLocks noChangeAspect="1"/>
          </p:cNvPicPr>
          <p:nvPr/>
        </p:nvPicPr>
        <p:blipFill>
          <a:blip r:embed="rId3"/>
          <a:stretch>
            <a:fillRect/>
          </a:stretch>
        </p:blipFill>
        <p:spPr>
          <a:xfrm>
            <a:off x="990600" y="5181600"/>
            <a:ext cx="3945465" cy="609600"/>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r>
              <a:rPr lang="en-US" dirty="0"/>
              <a:t>Order of constructors calling</a:t>
            </a:r>
          </a:p>
        </p:txBody>
      </p:sp>
      <p:sp>
        <p:nvSpPr>
          <p:cNvPr id="3" name="Content Placeholder 2"/>
          <p:cNvSpPr>
            <a:spLocks noGrp="1"/>
          </p:cNvSpPr>
          <p:nvPr>
            <p:ph sz="quarter" idx="1"/>
          </p:nvPr>
        </p:nvSpPr>
        <p:spPr/>
        <p:txBody>
          <a:bodyPr/>
          <a:lstStyle/>
          <a:p>
            <a:r>
              <a:rPr lang="en-US" dirty="0"/>
              <a:t>Constructors are called in order of derivation, from </a:t>
            </a:r>
            <a:r>
              <a:rPr lang="en-US" dirty="0" err="1"/>
              <a:t>superclass</a:t>
            </a:r>
            <a:r>
              <a:rPr lang="en-US" dirty="0"/>
              <a:t> to subclass. </a:t>
            </a:r>
          </a:p>
          <a:p>
            <a:r>
              <a:rPr lang="en-US" dirty="0"/>
              <a:t>Further, since </a:t>
            </a:r>
            <a:r>
              <a:rPr lang="en-US" b="1" dirty="0"/>
              <a:t>super( ) </a:t>
            </a:r>
            <a:r>
              <a:rPr lang="en-US" dirty="0"/>
              <a:t>must be the first statement executed in a subclass’ constructor, this order is the same whether or not </a:t>
            </a:r>
            <a:r>
              <a:rPr lang="en-US" b="1" dirty="0"/>
              <a:t>super( ) </a:t>
            </a:r>
            <a:r>
              <a:rPr lang="en-US" dirty="0"/>
              <a:t>is used. </a:t>
            </a:r>
          </a:p>
          <a:p>
            <a:r>
              <a:rPr lang="en-US" dirty="0"/>
              <a:t>If </a:t>
            </a:r>
            <a:r>
              <a:rPr lang="en-US" b="1" dirty="0"/>
              <a:t>super( ) </a:t>
            </a:r>
            <a:r>
              <a:rPr lang="en-US" dirty="0"/>
              <a:t>is not used, then the default or parameter less constructor of each </a:t>
            </a:r>
            <a:r>
              <a:rPr lang="en-US" dirty="0" err="1"/>
              <a:t>superclass</a:t>
            </a:r>
            <a:r>
              <a:rPr lang="en-US" dirty="0"/>
              <a:t> will be executed. This is because if super keyword is not used inside a subclass constructor then compiler by default gives a call to super() which calls the base class parameter less constructor. The following program illustrates when constructors are executed:</a:t>
            </a:r>
          </a:p>
          <a:p>
            <a:endParaRPr lang="en-US"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sz="quarter" idx="1"/>
          </p:nvPr>
        </p:nvSpPr>
        <p:spPr>
          <a:xfrm>
            <a:off x="457200" y="1066800"/>
            <a:ext cx="7467600" cy="5410200"/>
          </a:xfrm>
        </p:spPr>
        <p:txBody>
          <a:bodyPr>
            <a:normAutofit fontScale="62500" lnSpcReduction="20000"/>
          </a:bodyPr>
          <a:lstStyle/>
          <a:p>
            <a:pPr>
              <a:buNone/>
            </a:pPr>
            <a:r>
              <a:rPr lang="en-US" dirty="0"/>
              <a:t>// Demonstrate when constructors are called.</a:t>
            </a:r>
          </a:p>
          <a:p>
            <a:pPr>
              <a:buNone/>
            </a:pPr>
            <a:r>
              <a:rPr lang="en-US" dirty="0"/>
              <a:t>// Create a super class.</a:t>
            </a:r>
          </a:p>
          <a:p>
            <a:pPr>
              <a:buNone/>
            </a:pPr>
            <a:r>
              <a:rPr lang="en-US" dirty="0"/>
              <a:t>class A {</a:t>
            </a:r>
          </a:p>
          <a:p>
            <a:pPr lvl="1">
              <a:buNone/>
            </a:pPr>
            <a:r>
              <a:rPr lang="en-US" dirty="0"/>
              <a:t>A() {</a:t>
            </a:r>
          </a:p>
          <a:p>
            <a:pPr lvl="1">
              <a:buNone/>
            </a:pPr>
            <a:r>
              <a:rPr lang="en-US" dirty="0"/>
              <a:t>Super();</a:t>
            </a:r>
          </a:p>
          <a:p>
            <a:pPr lvl="1">
              <a:buNone/>
            </a:pPr>
            <a:r>
              <a:rPr lang="en-US" dirty="0" err="1"/>
              <a:t>System.out.println</a:t>
            </a:r>
            <a:r>
              <a:rPr lang="en-US" dirty="0"/>
              <a:t>("Inside A's constructor.");</a:t>
            </a:r>
          </a:p>
          <a:p>
            <a:pPr lvl="1">
              <a:buNone/>
            </a:pPr>
            <a:r>
              <a:rPr lang="en-US" dirty="0"/>
              <a:t>}</a:t>
            </a:r>
          </a:p>
          <a:p>
            <a:pPr lvl="1">
              <a:buNone/>
            </a:pPr>
            <a:r>
              <a:rPr lang="en-US" dirty="0"/>
              <a:t>}</a:t>
            </a:r>
          </a:p>
          <a:p>
            <a:pPr lvl="1">
              <a:buNone/>
            </a:pPr>
            <a:r>
              <a:rPr lang="en-US" dirty="0"/>
              <a:t>// Create a subclass by extending class A.</a:t>
            </a:r>
          </a:p>
          <a:p>
            <a:pPr lvl="1">
              <a:buNone/>
            </a:pPr>
            <a:r>
              <a:rPr lang="en-US" dirty="0"/>
              <a:t>class B extends A {</a:t>
            </a:r>
          </a:p>
          <a:p>
            <a:pPr lvl="1">
              <a:buNone/>
            </a:pPr>
            <a:r>
              <a:rPr lang="en-US" dirty="0"/>
              <a:t>B()</a:t>
            </a:r>
          </a:p>
          <a:p>
            <a:pPr lvl="1">
              <a:buNone/>
            </a:pPr>
            <a:r>
              <a:rPr lang="en-US" dirty="0"/>
              <a:t> {</a:t>
            </a:r>
          </a:p>
          <a:p>
            <a:pPr lvl="1">
              <a:buNone/>
            </a:pPr>
            <a:r>
              <a:rPr lang="en-US" dirty="0"/>
              <a:t> Super();</a:t>
            </a:r>
          </a:p>
          <a:p>
            <a:pPr lvl="1">
              <a:buNone/>
            </a:pPr>
            <a:r>
              <a:rPr lang="en-US" dirty="0" err="1"/>
              <a:t>System.out.println</a:t>
            </a:r>
            <a:r>
              <a:rPr lang="en-US" dirty="0"/>
              <a:t>("Inside B's constructor.");</a:t>
            </a:r>
          </a:p>
          <a:p>
            <a:pPr lvl="1">
              <a:buNone/>
            </a:pPr>
            <a:r>
              <a:rPr lang="en-US" dirty="0"/>
              <a:t>}</a:t>
            </a:r>
          </a:p>
          <a:p>
            <a:pPr lvl="1">
              <a:buNone/>
            </a:pPr>
            <a:r>
              <a:rPr lang="en-US" dirty="0"/>
              <a:t>}</a:t>
            </a:r>
          </a:p>
          <a:p>
            <a:pPr lvl="1">
              <a:buNone/>
            </a:pPr>
            <a:r>
              <a:rPr lang="en-US" dirty="0"/>
              <a:t>// Create another subclass by extending B.</a:t>
            </a:r>
          </a:p>
          <a:p>
            <a:pPr lvl="1">
              <a:buNone/>
            </a:pPr>
            <a:r>
              <a:rPr lang="en-US" dirty="0"/>
              <a:t>class C extends B {</a:t>
            </a:r>
          </a:p>
          <a:p>
            <a:pPr lvl="1">
              <a:buNone/>
            </a:pPr>
            <a:r>
              <a:rPr lang="en-US" dirty="0"/>
              <a:t>C() {</a:t>
            </a:r>
          </a:p>
          <a:p>
            <a:pPr lvl="1">
              <a:buNone/>
            </a:pPr>
            <a:r>
              <a:rPr lang="en-US" dirty="0"/>
              <a:t>Super();</a:t>
            </a:r>
          </a:p>
          <a:p>
            <a:pPr lvl="1">
              <a:buNone/>
            </a:pPr>
            <a:r>
              <a:rPr lang="en-US" dirty="0" err="1"/>
              <a:t>System.out.println</a:t>
            </a:r>
            <a:r>
              <a:rPr lang="en-US" dirty="0"/>
              <a:t>("Inside C's constructor.");</a:t>
            </a:r>
          </a:p>
          <a:p>
            <a:pPr lvl="1">
              <a:buNone/>
            </a:pPr>
            <a:r>
              <a:rPr lang="en-US" dirty="0"/>
              <a:t>}</a:t>
            </a:r>
          </a:p>
          <a:p>
            <a:pPr lvl="1">
              <a:buNone/>
            </a:pPr>
            <a:r>
              <a:rPr lang="en-US" dirty="0"/>
              <a:t>}</a:t>
            </a:r>
          </a:p>
          <a:p>
            <a:pPr lvl="1">
              <a:buNone/>
            </a:pPr>
            <a:r>
              <a:rPr lang="en-US" dirty="0"/>
              <a:t>class </a:t>
            </a:r>
            <a:r>
              <a:rPr lang="en-US" dirty="0" err="1"/>
              <a:t>CallingCons</a:t>
            </a:r>
            <a:r>
              <a:rPr lang="en-US" dirty="0"/>
              <a:t> {</a:t>
            </a:r>
          </a:p>
          <a:p>
            <a:pPr lvl="1">
              <a:buNone/>
            </a:pPr>
            <a:r>
              <a:rPr lang="en-US" dirty="0"/>
              <a:t>public static void main(String </a:t>
            </a:r>
            <a:r>
              <a:rPr lang="en-US" dirty="0" err="1"/>
              <a:t>args</a:t>
            </a:r>
            <a:r>
              <a:rPr lang="en-US" dirty="0"/>
              <a:t>[]) {</a:t>
            </a:r>
          </a:p>
          <a:p>
            <a:pPr lvl="1">
              <a:buNone/>
            </a:pPr>
            <a:r>
              <a:rPr lang="en-US" dirty="0"/>
              <a:t>C </a:t>
            </a:r>
            <a:r>
              <a:rPr lang="en-US" dirty="0" err="1"/>
              <a:t>c</a:t>
            </a:r>
            <a:r>
              <a:rPr lang="en-US" dirty="0"/>
              <a:t> = new C();</a:t>
            </a:r>
          </a:p>
          <a:p>
            <a:pPr lvl="1">
              <a:buNone/>
            </a:pPr>
            <a:r>
              <a:rPr lang="en-US" dirty="0"/>
              <a:t>}</a:t>
            </a:r>
          </a:p>
          <a:p>
            <a:pPr lvl="1">
              <a:buNone/>
            </a:pPr>
            <a:r>
              <a:rPr lang="en-US" dirty="0"/>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normAutofit lnSpcReduction="10000"/>
          </a:bodyPr>
          <a:lstStyle/>
          <a:p>
            <a:r>
              <a:rPr lang="en-US" b="1" u="sng" dirty="0"/>
              <a:t>Heap:</a:t>
            </a:r>
            <a:endParaRPr lang="en-US" dirty="0"/>
          </a:p>
          <a:p>
            <a:pPr lvl="1">
              <a:defRPr/>
            </a:pPr>
            <a:r>
              <a:rPr lang="en-US" dirty="0"/>
              <a:t>When object or array is created, memory is allocated to them from heap.</a:t>
            </a:r>
          </a:p>
          <a:p>
            <a:pPr lvl="1">
              <a:defRPr/>
            </a:pPr>
            <a:r>
              <a:rPr lang="en-US" dirty="0"/>
              <a:t>JVM through the use of new operator allocates memory from the heap for an object.</a:t>
            </a:r>
          </a:p>
          <a:p>
            <a:pPr lvl="1">
              <a:defRPr/>
            </a:pPr>
            <a:r>
              <a:rPr lang="en-US" dirty="0"/>
              <a:t>The JVM has a daemon thread known as Garbage Collector whose task is to free those objects from heap whose reference is not alive in stack.</a:t>
            </a:r>
          </a:p>
          <a:p>
            <a:pPr>
              <a:defRPr/>
            </a:pPr>
            <a:r>
              <a:rPr lang="en-US" b="1" u="sng" dirty="0"/>
              <a:t>Java Stack:</a:t>
            </a:r>
          </a:p>
          <a:p>
            <a:pPr lvl="1">
              <a:defRPr/>
            </a:pPr>
            <a:r>
              <a:rPr lang="en-US" dirty="0"/>
              <a:t>Method codes are stored inside method area.</a:t>
            </a:r>
          </a:p>
          <a:p>
            <a:pPr lvl="1">
              <a:defRPr/>
            </a:pPr>
            <a:r>
              <a:rPr lang="en-US" dirty="0"/>
              <a:t>For execution, a method needs memory because of local variables and the arguments it has taken.</a:t>
            </a:r>
          </a:p>
          <a:p>
            <a:pPr lvl="1">
              <a:defRPr/>
            </a:pPr>
            <a:r>
              <a:rPr lang="en-US" dirty="0"/>
              <a:t>This purpose is fulfilled by java stack.</a:t>
            </a:r>
          </a:p>
          <a:p>
            <a:pPr>
              <a:defRPr/>
            </a:pPr>
            <a:r>
              <a:rPr lang="en-US" b="1" u="sng" dirty="0"/>
              <a:t>Program Counter:</a:t>
            </a:r>
          </a:p>
          <a:p>
            <a:pPr lvl="1">
              <a:defRPr/>
            </a:pPr>
            <a:r>
              <a:rPr lang="en-US" dirty="0"/>
              <a:t>It keeps track of the sequence of the program.</a:t>
            </a:r>
          </a:p>
          <a:p>
            <a:pPr lvl="1">
              <a:defRPr/>
            </a:pPr>
            <a:r>
              <a:rPr lang="en-US" dirty="0"/>
              <a:t>PC register holds the address of the instructions to be executed next.</a:t>
            </a: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dirty="0"/>
              <a:t>The output from this program is shown here:</a:t>
            </a:r>
          </a:p>
          <a:p>
            <a:pPr lvl="1">
              <a:buNone/>
            </a:pPr>
            <a:r>
              <a:rPr lang="en-US" dirty="0"/>
              <a:t>Inside A’s constructor</a:t>
            </a:r>
          </a:p>
          <a:p>
            <a:pPr lvl="1">
              <a:buNone/>
            </a:pPr>
            <a:r>
              <a:rPr lang="en-US" dirty="0"/>
              <a:t>Inside B’s constructor</a:t>
            </a:r>
          </a:p>
          <a:p>
            <a:pPr lvl="1">
              <a:buNone/>
            </a:pPr>
            <a:r>
              <a:rPr lang="en-US" dirty="0"/>
              <a:t>Inside C’s constructor</a:t>
            </a:r>
          </a:p>
          <a:p>
            <a:endParaRPr lang="en-US" dirty="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 keyword</a:t>
            </a:r>
          </a:p>
        </p:txBody>
      </p:sp>
      <p:sp>
        <p:nvSpPr>
          <p:cNvPr id="3" name="Content Placeholder 2"/>
          <p:cNvSpPr>
            <a:spLocks noGrp="1"/>
          </p:cNvSpPr>
          <p:nvPr>
            <p:ph sz="quarter" idx="1"/>
          </p:nvPr>
        </p:nvSpPr>
        <p:spPr/>
        <p:txBody>
          <a:bodyPr/>
          <a:lstStyle/>
          <a:p>
            <a:r>
              <a:rPr lang="en-US" dirty="0"/>
              <a:t>The </a:t>
            </a:r>
            <a:r>
              <a:rPr lang="en-US" b="1" dirty="0"/>
              <a:t>super</a:t>
            </a:r>
            <a:r>
              <a:rPr lang="en-US" dirty="0"/>
              <a:t> keyword in Java is a reference variable which is used to refer immediate parent class object.</a:t>
            </a:r>
          </a:p>
          <a:p>
            <a:r>
              <a:rPr lang="en-US" dirty="0"/>
              <a:t>Whenever you create the instance of subclass, an instance of parent class is created implicitly which is referred by super reference variable.</a:t>
            </a:r>
          </a:p>
          <a:p>
            <a:endParaRPr lang="en-US" dirty="0"/>
          </a:p>
          <a:p>
            <a:r>
              <a:rPr lang="en-US" b="1" dirty="0"/>
              <a:t>Usage of Java super Keyword</a:t>
            </a:r>
          </a:p>
          <a:p>
            <a:pPr lvl="1"/>
            <a:r>
              <a:rPr lang="en-US" dirty="0"/>
              <a:t>super can be used to refer immediate parent class instance variable.</a:t>
            </a:r>
          </a:p>
          <a:p>
            <a:pPr lvl="1"/>
            <a:r>
              <a:rPr lang="en-US" dirty="0"/>
              <a:t>super can be used to invoke immediate parent class method.</a:t>
            </a:r>
          </a:p>
          <a:p>
            <a:pPr lvl="1"/>
            <a:r>
              <a:rPr lang="en-US" dirty="0"/>
              <a:t>super() can be used to invoke immediate parent class constructor.</a:t>
            </a:r>
          </a:p>
          <a:p>
            <a:pPr lvl="1"/>
            <a:endParaRPr lang="en-US"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super is used to refer immediate parent class instance variable.</a:t>
            </a:r>
            <a:endParaRPr lang="en-US" dirty="0"/>
          </a:p>
        </p:txBody>
      </p:sp>
      <p:sp>
        <p:nvSpPr>
          <p:cNvPr id="3" name="Content Placeholder 2"/>
          <p:cNvSpPr>
            <a:spLocks noGrp="1"/>
          </p:cNvSpPr>
          <p:nvPr>
            <p:ph sz="quarter" idx="1"/>
          </p:nvPr>
        </p:nvSpPr>
        <p:spPr>
          <a:xfrm>
            <a:off x="457200" y="1066800"/>
            <a:ext cx="7467600" cy="609600"/>
          </a:xfrm>
        </p:spPr>
        <p:txBody>
          <a:bodyPr>
            <a:normAutofit fontScale="77500" lnSpcReduction="20000"/>
          </a:bodyPr>
          <a:lstStyle/>
          <a:p>
            <a:r>
              <a:rPr lang="en-US" dirty="0"/>
              <a:t>We can use super keyword to access the data member or field of parent class. It is used if parent class and child class have same fields.</a:t>
            </a:r>
          </a:p>
        </p:txBody>
      </p:sp>
      <p:pic>
        <p:nvPicPr>
          <p:cNvPr id="4" name="Picture 3" descr="img81.PNG"/>
          <p:cNvPicPr>
            <a:picLocks noChangeAspect="1"/>
          </p:cNvPicPr>
          <p:nvPr/>
        </p:nvPicPr>
        <p:blipFill>
          <a:blip r:embed="rId2"/>
          <a:stretch>
            <a:fillRect/>
          </a:stretch>
        </p:blipFill>
        <p:spPr>
          <a:xfrm>
            <a:off x="1066800" y="1828800"/>
            <a:ext cx="5153276" cy="4580690"/>
          </a:xfrm>
          <a:prstGeom prst="rect">
            <a:avLst/>
          </a:prstGeom>
        </p:spPr>
      </p:pic>
      <p:pic>
        <p:nvPicPr>
          <p:cNvPr id="5" name="Picture 4" descr="img82.PNG"/>
          <p:cNvPicPr>
            <a:picLocks noChangeAspect="1"/>
          </p:cNvPicPr>
          <p:nvPr/>
        </p:nvPicPr>
        <p:blipFill>
          <a:blip r:embed="rId3"/>
          <a:stretch>
            <a:fillRect/>
          </a:stretch>
        </p:blipFill>
        <p:spPr>
          <a:xfrm>
            <a:off x="6096000" y="2514600"/>
            <a:ext cx="2090849" cy="1277046"/>
          </a:xfrm>
          <a:prstGeom prst="rect">
            <a:avLst/>
          </a:prstGeom>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87362"/>
          </a:xfrm>
        </p:spPr>
        <p:txBody>
          <a:bodyPr>
            <a:normAutofit fontScale="90000"/>
          </a:bodyPr>
          <a:lstStyle/>
          <a:p>
            <a:r>
              <a:rPr lang="en-US" b="0" dirty="0"/>
              <a:t>super can be used to invoke parent class method</a:t>
            </a:r>
            <a:endParaRPr lang="en-US" dirty="0"/>
          </a:p>
        </p:txBody>
      </p:sp>
      <p:sp>
        <p:nvSpPr>
          <p:cNvPr id="3" name="Content Placeholder 2"/>
          <p:cNvSpPr>
            <a:spLocks noGrp="1"/>
          </p:cNvSpPr>
          <p:nvPr>
            <p:ph sz="quarter" idx="1"/>
          </p:nvPr>
        </p:nvSpPr>
        <p:spPr>
          <a:xfrm>
            <a:off x="457200" y="914400"/>
            <a:ext cx="7467600" cy="1143000"/>
          </a:xfrm>
        </p:spPr>
        <p:txBody>
          <a:bodyPr>
            <a:normAutofit fontScale="85000" lnSpcReduction="10000"/>
          </a:bodyPr>
          <a:lstStyle/>
          <a:p>
            <a:r>
              <a:rPr lang="en-US" dirty="0"/>
              <a:t>The super keyword can also be used to invoke parent class method. It should be used if subclass contains the same method as parent class. In other words, it is used if method is overridden.</a:t>
            </a:r>
            <a:br>
              <a:rPr lang="en-US" dirty="0"/>
            </a:br>
            <a:endParaRPr lang="en-US" dirty="0"/>
          </a:p>
        </p:txBody>
      </p:sp>
      <p:pic>
        <p:nvPicPr>
          <p:cNvPr id="4" name="Picture 3" descr="img83.PNG"/>
          <p:cNvPicPr>
            <a:picLocks noChangeAspect="1"/>
          </p:cNvPicPr>
          <p:nvPr/>
        </p:nvPicPr>
        <p:blipFill>
          <a:blip r:embed="rId2"/>
          <a:stretch>
            <a:fillRect/>
          </a:stretch>
        </p:blipFill>
        <p:spPr>
          <a:xfrm>
            <a:off x="838200" y="1904999"/>
            <a:ext cx="4319818" cy="4406961"/>
          </a:xfrm>
          <a:prstGeom prst="rect">
            <a:avLst/>
          </a:prstGeom>
        </p:spPr>
      </p:pic>
      <p:pic>
        <p:nvPicPr>
          <p:cNvPr id="5" name="Picture 4" descr="img84.PNG"/>
          <p:cNvPicPr>
            <a:picLocks noChangeAspect="1"/>
          </p:cNvPicPr>
          <p:nvPr/>
        </p:nvPicPr>
        <p:blipFill>
          <a:blip r:embed="rId3"/>
          <a:stretch>
            <a:fillRect/>
          </a:stretch>
        </p:blipFill>
        <p:spPr>
          <a:xfrm>
            <a:off x="4876800" y="3810000"/>
            <a:ext cx="2209896" cy="1549995"/>
          </a:xfrm>
          <a:prstGeom prst="rect">
            <a:avLst/>
          </a:prstGeom>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super is used to invoke parent class constructor</a:t>
            </a:r>
            <a:endParaRPr lang="en-US" dirty="0"/>
          </a:p>
        </p:txBody>
      </p:sp>
      <p:sp>
        <p:nvSpPr>
          <p:cNvPr id="3" name="Content Placeholder 2"/>
          <p:cNvSpPr>
            <a:spLocks noGrp="1"/>
          </p:cNvSpPr>
          <p:nvPr>
            <p:ph sz="quarter" idx="1"/>
          </p:nvPr>
        </p:nvSpPr>
        <p:spPr/>
        <p:txBody>
          <a:bodyPr/>
          <a:lstStyle/>
          <a:p>
            <a:r>
              <a:rPr lang="en-US" dirty="0"/>
              <a:t>The super keyword can also be used to invoke the parent class constructor. Let's see a simple example:</a:t>
            </a:r>
          </a:p>
        </p:txBody>
      </p:sp>
      <p:pic>
        <p:nvPicPr>
          <p:cNvPr id="4" name="Picture 3" descr="img85.PNG"/>
          <p:cNvPicPr>
            <a:picLocks noChangeAspect="1"/>
          </p:cNvPicPr>
          <p:nvPr/>
        </p:nvPicPr>
        <p:blipFill>
          <a:blip r:embed="rId2"/>
          <a:stretch>
            <a:fillRect/>
          </a:stretch>
        </p:blipFill>
        <p:spPr>
          <a:xfrm>
            <a:off x="990600" y="2133600"/>
            <a:ext cx="4309868" cy="3681608"/>
          </a:xfrm>
          <a:prstGeom prst="rect">
            <a:avLst/>
          </a:prstGeom>
        </p:spPr>
      </p:pic>
      <p:pic>
        <p:nvPicPr>
          <p:cNvPr id="5" name="Picture 4" descr="img86.PNG"/>
          <p:cNvPicPr>
            <a:picLocks noChangeAspect="1"/>
          </p:cNvPicPr>
          <p:nvPr/>
        </p:nvPicPr>
        <p:blipFill>
          <a:blip r:embed="rId3"/>
          <a:stretch>
            <a:fillRect/>
          </a:stretch>
        </p:blipFill>
        <p:spPr>
          <a:xfrm>
            <a:off x="5029200" y="3962400"/>
            <a:ext cx="3621024" cy="1219200"/>
          </a:xfrm>
          <a:prstGeom prst="rect">
            <a:avLst/>
          </a:prstGeom>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04800"/>
            <a:ext cx="7467600" cy="6169152"/>
          </a:xfrm>
        </p:spPr>
        <p:txBody>
          <a:bodyPr/>
          <a:lstStyle/>
          <a:p>
            <a:r>
              <a:rPr lang="en-US" b="1" dirty="0"/>
              <a:t>Note</a:t>
            </a:r>
            <a:r>
              <a:rPr lang="en-US" dirty="0"/>
              <a:t>: super() is added in each class constructor automatically by compiler if there is no super() or this().</a:t>
            </a:r>
          </a:p>
          <a:p>
            <a:endParaRPr lang="en-US" dirty="0"/>
          </a:p>
        </p:txBody>
      </p:sp>
      <p:pic>
        <p:nvPicPr>
          <p:cNvPr id="4" name="Picture 3" descr="img87.jpg"/>
          <p:cNvPicPr>
            <a:picLocks noChangeAspect="1"/>
          </p:cNvPicPr>
          <p:nvPr/>
        </p:nvPicPr>
        <p:blipFill>
          <a:blip r:embed="rId2"/>
          <a:stretch>
            <a:fillRect/>
          </a:stretch>
        </p:blipFill>
        <p:spPr>
          <a:xfrm>
            <a:off x="1143000" y="1143000"/>
            <a:ext cx="5534025" cy="2238375"/>
          </a:xfrm>
          <a:prstGeom prst="rect">
            <a:avLst/>
          </a:prstGeom>
        </p:spPr>
      </p:pic>
      <p:pic>
        <p:nvPicPr>
          <p:cNvPr id="5" name="Picture 4" descr="img88.PNG"/>
          <p:cNvPicPr>
            <a:picLocks noChangeAspect="1"/>
          </p:cNvPicPr>
          <p:nvPr/>
        </p:nvPicPr>
        <p:blipFill>
          <a:blip r:embed="rId3"/>
          <a:stretch>
            <a:fillRect/>
          </a:stretch>
        </p:blipFill>
        <p:spPr>
          <a:xfrm>
            <a:off x="499873" y="2819400"/>
            <a:ext cx="4072127" cy="3505200"/>
          </a:xfrm>
          <a:prstGeom prst="rect">
            <a:avLst/>
          </a:prstGeom>
        </p:spPr>
      </p:pic>
      <p:pic>
        <p:nvPicPr>
          <p:cNvPr id="6" name="Picture 5" descr="img89.PNG"/>
          <p:cNvPicPr>
            <a:picLocks noChangeAspect="1"/>
          </p:cNvPicPr>
          <p:nvPr/>
        </p:nvPicPr>
        <p:blipFill>
          <a:blip r:embed="rId4"/>
          <a:stretch>
            <a:fillRect/>
          </a:stretch>
        </p:blipFill>
        <p:spPr>
          <a:xfrm>
            <a:off x="4800600" y="3886200"/>
            <a:ext cx="3190400" cy="1352611"/>
          </a:xfrm>
          <a:prstGeom prst="rect">
            <a:avLst/>
          </a:prstGeom>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r>
              <a:rPr lang="en-US" dirty="0"/>
              <a:t>Method Overriding</a:t>
            </a:r>
          </a:p>
        </p:txBody>
      </p:sp>
      <p:sp>
        <p:nvSpPr>
          <p:cNvPr id="3" name="Content Placeholder 2"/>
          <p:cNvSpPr>
            <a:spLocks noGrp="1"/>
          </p:cNvSpPr>
          <p:nvPr>
            <p:ph sz="quarter" idx="1"/>
          </p:nvPr>
        </p:nvSpPr>
        <p:spPr/>
        <p:txBody>
          <a:bodyPr/>
          <a:lstStyle/>
          <a:p>
            <a:r>
              <a:rPr lang="en-US" dirty="0"/>
              <a:t>In addition to inheriting data members and methods , subclass can modify the functionality of the super class.</a:t>
            </a:r>
          </a:p>
          <a:p>
            <a:r>
              <a:rPr lang="en-US" dirty="0"/>
              <a:t>If the method defined in the sub class has same signature (</a:t>
            </a:r>
            <a:r>
              <a:rPr lang="en-US" sz="1600" dirty="0"/>
              <a:t>name of the method, list of arguments, data type of arguments, order of arguments</a:t>
            </a:r>
            <a:r>
              <a:rPr lang="en-US" dirty="0"/>
              <a:t>) as that of super class then the subclass methods override (hides/suppress) the definition of super class method. This is known as overriding.</a:t>
            </a:r>
          </a:p>
          <a:p>
            <a:r>
              <a:rPr lang="en-US" dirty="0"/>
              <a:t>Method overriding occurs when names and type signature of the two are identical. </a:t>
            </a:r>
          </a:p>
          <a:p>
            <a:r>
              <a:rPr lang="en-US" dirty="0"/>
              <a:t>When overridden method is called from within subclass, it always refers to the version of the method written in subclass.</a:t>
            </a:r>
          </a:p>
          <a:p>
            <a:endParaRPr lang="en-US"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a:xfrm>
            <a:off x="457200" y="4114800"/>
            <a:ext cx="7467600" cy="2359152"/>
          </a:xfrm>
        </p:spPr>
        <p:txBody>
          <a:bodyPr>
            <a:normAutofit fontScale="85000" lnSpcReduction="20000"/>
          </a:bodyPr>
          <a:lstStyle/>
          <a:p>
            <a:r>
              <a:rPr lang="en-US" dirty="0"/>
              <a:t>Method overriding is one of the way by which java achieve Run Time Polymorphism. The version of a method that is executed will be determined by the object that is used to invoke it. </a:t>
            </a:r>
          </a:p>
          <a:p>
            <a:r>
              <a:rPr lang="en-US" dirty="0"/>
              <a:t>If an object of a parent class is used to invoke the method, then the version in the parent class will be executed, but if an object of the subclass is used to invoke the method, then the version in the child class will be executed.</a:t>
            </a:r>
          </a:p>
          <a:p>
            <a:r>
              <a:rPr lang="en-US" dirty="0"/>
              <a:t>In other words, </a:t>
            </a:r>
            <a:r>
              <a:rPr lang="en-US" i="1" dirty="0"/>
              <a:t>it is the type of the object being referred to</a:t>
            </a:r>
            <a:r>
              <a:rPr lang="en-US" dirty="0"/>
              <a:t> (not the type of the reference variable) that determines which version of an overridden method will be executed.</a:t>
            </a:r>
          </a:p>
        </p:txBody>
      </p:sp>
      <p:pic>
        <p:nvPicPr>
          <p:cNvPr id="4" name="Picture 3" descr="img90.png"/>
          <p:cNvPicPr>
            <a:picLocks noChangeAspect="1"/>
          </p:cNvPicPr>
          <p:nvPr/>
        </p:nvPicPr>
        <p:blipFill>
          <a:blip r:embed="rId2"/>
          <a:stretch>
            <a:fillRect/>
          </a:stretch>
        </p:blipFill>
        <p:spPr>
          <a:xfrm>
            <a:off x="609601" y="990600"/>
            <a:ext cx="3886200" cy="2967495"/>
          </a:xfrm>
          <a:prstGeom prst="rect">
            <a:avLst/>
          </a:prstGeom>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Understanding the problem without method overriding</a:t>
            </a:r>
            <a:endParaRPr lang="en-US" dirty="0"/>
          </a:p>
        </p:txBody>
      </p:sp>
      <p:sp>
        <p:nvSpPr>
          <p:cNvPr id="3" name="Content Placeholder 2"/>
          <p:cNvSpPr>
            <a:spLocks noGrp="1"/>
          </p:cNvSpPr>
          <p:nvPr>
            <p:ph sz="quarter" idx="1"/>
          </p:nvPr>
        </p:nvSpPr>
        <p:spPr>
          <a:xfrm>
            <a:off x="457200" y="5562600"/>
            <a:ext cx="7467600" cy="911352"/>
          </a:xfrm>
        </p:spPr>
        <p:txBody>
          <a:bodyPr>
            <a:normAutofit fontScale="85000" lnSpcReduction="10000"/>
          </a:bodyPr>
          <a:lstStyle/>
          <a:p>
            <a:r>
              <a:rPr lang="en-US" dirty="0"/>
              <a:t>Problem is that I have to provide a specific implementation of run() method in subclass that is why we use method overriding.</a:t>
            </a:r>
            <a:br>
              <a:rPr lang="en-US" dirty="0"/>
            </a:br>
            <a:endParaRPr lang="en-US" dirty="0"/>
          </a:p>
        </p:txBody>
      </p:sp>
      <p:pic>
        <p:nvPicPr>
          <p:cNvPr id="4" name="Picture 3" descr="img91.PNG"/>
          <p:cNvPicPr>
            <a:picLocks noChangeAspect="1"/>
          </p:cNvPicPr>
          <p:nvPr/>
        </p:nvPicPr>
        <p:blipFill>
          <a:blip r:embed="rId2"/>
          <a:stretch>
            <a:fillRect/>
          </a:stretch>
        </p:blipFill>
        <p:spPr>
          <a:xfrm>
            <a:off x="609600" y="1066800"/>
            <a:ext cx="4908263" cy="3962634"/>
          </a:xfrm>
          <a:prstGeom prst="rect">
            <a:avLst/>
          </a:prstGeom>
        </p:spPr>
      </p:pic>
      <p:pic>
        <p:nvPicPr>
          <p:cNvPr id="5" name="Picture 4" descr="img92.PNG"/>
          <p:cNvPicPr>
            <a:picLocks noChangeAspect="1"/>
          </p:cNvPicPr>
          <p:nvPr/>
        </p:nvPicPr>
        <p:blipFill>
          <a:blip r:embed="rId3"/>
          <a:stretch>
            <a:fillRect/>
          </a:stretch>
        </p:blipFill>
        <p:spPr>
          <a:xfrm>
            <a:off x="5943600" y="3048000"/>
            <a:ext cx="2243259" cy="907110"/>
          </a:xfrm>
          <a:prstGeom prst="rect">
            <a:avLst/>
          </a:prstGeom>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of method overriding</a:t>
            </a:r>
          </a:p>
        </p:txBody>
      </p:sp>
      <p:sp>
        <p:nvSpPr>
          <p:cNvPr id="3" name="Content Placeholder 2"/>
          <p:cNvSpPr>
            <a:spLocks noGrp="1"/>
          </p:cNvSpPr>
          <p:nvPr>
            <p:ph sz="quarter" idx="1"/>
          </p:nvPr>
        </p:nvSpPr>
        <p:spPr>
          <a:xfrm>
            <a:off x="457200" y="1066800"/>
            <a:ext cx="7467600" cy="1219200"/>
          </a:xfrm>
        </p:spPr>
        <p:txBody>
          <a:bodyPr>
            <a:normAutofit fontScale="85000" lnSpcReduction="10000"/>
          </a:bodyPr>
          <a:lstStyle/>
          <a:p>
            <a:r>
              <a:rPr lang="en-US" dirty="0"/>
              <a:t>In this example, we have defined the run method in the subclass as defined in the parent class but it has some specific implementation. The name and parameter of the method are the same, and there is </a:t>
            </a:r>
            <a:r>
              <a:rPr lang="en-US" b="1" dirty="0" err="1"/>
              <a:t>IS</a:t>
            </a:r>
            <a:r>
              <a:rPr lang="en-US" b="1" dirty="0"/>
              <a:t>-A</a:t>
            </a:r>
            <a:r>
              <a:rPr lang="en-US" dirty="0"/>
              <a:t> relationship between the classes, so there is method overriding.</a:t>
            </a:r>
          </a:p>
        </p:txBody>
      </p:sp>
      <p:pic>
        <p:nvPicPr>
          <p:cNvPr id="4" name="Picture 3" descr="img93.PNG"/>
          <p:cNvPicPr>
            <a:picLocks noChangeAspect="1"/>
          </p:cNvPicPr>
          <p:nvPr/>
        </p:nvPicPr>
        <p:blipFill>
          <a:blip r:embed="rId2"/>
          <a:stretch>
            <a:fillRect/>
          </a:stretch>
        </p:blipFill>
        <p:spPr>
          <a:xfrm>
            <a:off x="838200" y="2133600"/>
            <a:ext cx="4896052" cy="4034071"/>
          </a:xfrm>
          <a:prstGeom prst="rect">
            <a:avLst/>
          </a:prstGeom>
        </p:spPr>
      </p:pic>
      <p:pic>
        <p:nvPicPr>
          <p:cNvPr id="5" name="Picture 4" descr="img94.PNG"/>
          <p:cNvPicPr>
            <a:picLocks noChangeAspect="1"/>
          </p:cNvPicPr>
          <p:nvPr/>
        </p:nvPicPr>
        <p:blipFill>
          <a:blip r:embed="rId3"/>
          <a:stretch>
            <a:fillRect/>
          </a:stretch>
        </p:blipFill>
        <p:spPr>
          <a:xfrm>
            <a:off x="5486400" y="4038600"/>
            <a:ext cx="2700491" cy="9352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normAutofit lnSpcReduction="10000"/>
          </a:bodyPr>
          <a:lstStyle/>
          <a:p>
            <a:r>
              <a:rPr lang="en-US" b="1" u="sng" dirty="0"/>
              <a:t>Native Method Stack:</a:t>
            </a:r>
          </a:p>
          <a:p>
            <a:pPr lvl="1"/>
            <a:r>
              <a:rPr lang="en-US" dirty="0"/>
              <a:t>When a java application invokes a native method, that application does not only use java stack but also use the native method stack for the execution of native methods.</a:t>
            </a:r>
          </a:p>
          <a:p>
            <a:pPr lvl="1"/>
            <a:r>
              <a:rPr lang="en-US" dirty="0"/>
              <a:t>The libraries required for the execution of native methods are available to the JVM through Java Native Interface.</a:t>
            </a:r>
          </a:p>
          <a:p>
            <a:r>
              <a:rPr lang="en-US" b="1" u="sng" dirty="0"/>
              <a:t>Execution Engine:</a:t>
            </a:r>
          </a:p>
          <a:p>
            <a:pPr lvl="1"/>
            <a:r>
              <a:rPr lang="en-US" dirty="0"/>
              <a:t>Generate and executes the java byte code.</a:t>
            </a:r>
          </a:p>
          <a:p>
            <a:pPr lvl="1"/>
            <a:r>
              <a:rPr lang="en-US" dirty="0"/>
              <a:t>It contains an interpreter and  Just In Time compiler.</a:t>
            </a:r>
          </a:p>
          <a:p>
            <a:r>
              <a:rPr lang="en-US" b="1" u="sng" dirty="0"/>
              <a:t>Java Native interface:</a:t>
            </a:r>
          </a:p>
          <a:p>
            <a:pPr lvl="1"/>
            <a:r>
              <a:rPr lang="en-US" dirty="0"/>
              <a:t>JNI is used when the programmer has already developed the code in C/ C++ and wishes to make it accessible to java code.</a:t>
            </a:r>
          </a:p>
          <a:p>
            <a:pPr lvl="1"/>
            <a:r>
              <a:rPr lang="en-US" dirty="0"/>
              <a:t>JNI never imposes any restriction on JVM.</a:t>
            </a:r>
          </a:p>
          <a:p>
            <a:pPr lvl="1"/>
            <a:r>
              <a:rPr lang="en-US" dirty="0"/>
              <a:t>JVM can add support to JNI without affecting other parts of virtual machine.</a:t>
            </a:r>
          </a:p>
          <a:p>
            <a:pPr lvl="1"/>
            <a:r>
              <a:rPr lang="en-US" dirty="0"/>
              <a:t>Native methods accesses JVM features by calling JNI functions.</a:t>
            </a:r>
          </a:p>
          <a:p>
            <a:pPr lvl="1"/>
            <a:endParaRPr lang="en-US" dirty="0"/>
          </a:p>
          <a:p>
            <a:endParaRPr lang="en-US" b="1" u="sng"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A real example of Java Method Overriding</a:t>
            </a:r>
            <a:endParaRPr lang="en-US" dirty="0"/>
          </a:p>
        </p:txBody>
      </p:sp>
      <p:sp>
        <p:nvSpPr>
          <p:cNvPr id="3" name="Content Placeholder 2"/>
          <p:cNvSpPr>
            <a:spLocks noGrp="1"/>
          </p:cNvSpPr>
          <p:nvPr>
            <p:ph sz="quarter" idx="1"/>
          </p:nvPr>
        </p:nvSpPr>
        <p:spPr/>
        <p:txBody>
          <a:bodyPr/>
          <a:lstStyle/>
          <a:p>
            <a:r>
              <a:rPr lang="en-US" dirty="0"/>
              <a:t>Consider a scenario where Bank is a class that provides functionality to get the rate of interest. However, the rate of interest varies according to banks. For example, SBI, ICICI and AXIS banks could provide 8%, 7%, and 9% rate of interest.</a:t>
            </a:r>
          </a:p>
        </p:txBody>
      </p:sp>
      <p:pic>
        <p:nvPicPr>
          <p:cNvPr id="4" name="Picture 3" descr="img95.png"/>
          <p:cNvPicPr>
            <a:picLocks noChangeAspect="1"/>
          </p:cNvPicPr>
          <p:nvPr/>
        </p:nvPicPr>
        <p:blipFill>
          <a:blip r:embed="rId2"/>
          <a:stretch>
            <a:fillRect/>
          </a:stretch>
        </p:blipFill>
        <p:spPr>
          <a:xfrm>
            <a:off x="304800" y="3048000"/>
            <a:ext cx="8201025" cy="2867025"/>
          </a:xfrm>
          <a:prstGeom prst="rect">
            <a:avLst/>
          </a:prstGeom>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334962"/>
          </a:xfrm>
        </p:spPr>
        <p:txBody>
          <a:bodyPr>
            <a:normAutofit fontScale="90000"/>
          </a:bodyPr>
          <a:lstStyle/>
          <a:p>
            <a:r>
              <a:rPr lang="en-US" dirty="0"/>
              <a:t>Example-</a:t>
            </a:r>
          </a:p>
        </p:txBody>
      </p:sp>
      <p:pic>
        <p:nvPicPr>
          <p:cNvPr id="4" name="Content Placeholder 3" descr="img96.PNG"/>
          <p:cNvPicPr>
            <a:picLocks noGrp="1" noChangeAspect="1"/>
          </p:cNvPicPr>
          <p:nvPr>
            <p:ph sz="quarter" idx="1"/>
          </p:nvPr>
        </p:nvPicPr>
        <p:blipFill>
          <a:blip r:embed="rId2"/>
          <a:stretch>
            <a:fillRect/>
          </a:stretch>
        </p:blipFill>
        <p:spPr>
          <a:xfrm>
            <a:off x="457200" y="728134"/>
            <a:ext cx="5181600" cy="6129866"/>
          </a:xfrm>
        </p:spPr>
      </p:pic>
      <p:pic>
        <p:nvPicPr>
          <p:cNvPr id="5" name="Picture 4" descr="img97.PNG"/>
          <p:cNvPicPr>
            <a:picLocks noChangeAspect="1"/>
          </p:cNvPicPr>
          <p:nvPr/>
        </p:nvPicPr>
        <p:blipFill>
          <a:blip r:embed="rId3"/>
          <a:stretch>
            <a:fillRect/>
          </a:stretch>
        </p:blipFill>
        <p:spPr>
          <a:xfrm>
            <a:off x="5029200" y="2819400"/>
            <a:ext cx="3299357" cy="1233543"/>
          </a:xfrm>
          <a:prstGeom prst="rect">
            <a:avLst/>
          </a:prstGeom>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Points to remember</a:t>
            </a:r>
          </a:p>
        </p:txBody>
      </p:sp>
      <p:sp>
        <p:nvSpPr>
          <p:cNvPr id="3" name="Content Placeholder 2"/>
          <p:cNvSpPr>
            <a:spLocks noGrp="1"/>
          </p:cNvSpPr>
          <p:nvPr>
            <p:ph sz="quarter" idx="1"/>
          </p:nvPr>
        </p:nvSpPr>
        <p:spPr/>
        <p:txBody>
          <a:bodyPr/>
          <a:lstStyle/>
          <a:p>
            <a:r>
              <a:rPr lang="en-US" b="1" dirty="0"/>
              <a:t>Can we override static method?</a:t>
            </a:r>
          </a:p>
          <a:p>
            <a:r>
              <a:rPr lang="en-US" dirty="0"/>
              <a:t>No, a static method cannot be overridden. It is because the static method is bound with class whereas instance method is bound with an object. Static belongs to the class area, and an instance belongs to the heap area.</a:t>
            </a:r>
          </a:p>
          <a:p>
            <a:endParaRPr lang="en-US" dirty="0"/>
          </a:p>
          <a:p>
            <a:r>
              <a:rPr lang="en-US" b="1" dirty="0"/>
              <a:t>Can we override java main method?</a:t>
            </a:r>
          </a:p>
          <a:p>
            <a:r>
              <a:rPr lang="en-US" dirty="0"/>
              <a:t>No, because the main is a static method.</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Content Placeholder 3" descr="img105.PNG"/>
          <p:cNvPicPr>
            <a:picLocks noGrp="1" noChangeAspect="1"/>
          </p:cNvPicPr>
          <p:nvPr>
            <p:ph sz="quarter" idx="1"/>
          </p:nvPr>
        </p:nvPicPr>
        <p:blipFill>
          <a:blip r:embed="rId2"/>
          <a:stretch>
            <a:fillRect/>
          </a:stretch>
        </p:blipFill>
        <p:spPr>
          <a:xfrm>
            <a:off x="609600" y="990600"/>
            <a:ext cx="7620000" cy="5506537"/>
          </a:xfrm>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pic>
        <p:nvPicPr>
          <p:cNvPr id="4" name="Content Placeholder 3" descr="img106.PNG"/>
          <p:cNvPicPr>
            <a:picLocks noGrp="1" noChangeAspect="1"/>
          </p:cNvPicPr>
          <p:nvPr>
            <p:ph sz="quarter" idx="1"/>
          </p:nvPr>
        </p:nvPicPr>
        <p:blipFill>
          <a:blip r:embed="rId2"/>
          <a:stretch>
            <a:fillRect/>
          </a:stretch>
        </p:blipFill>
        <p:spPr>
          <a:xfrm>
            <a:off x="457200" y="1295400"/>
            <a:ext cx="7924800" cy="1305726"/>
          </a:xfrm>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868362"/>
          </a:xfrm>
        </p:spPr>
        <p:txBody>
          <a:bodyPr>
            <a:normAutofit/>
          </a:bodyPr>
          <a:lstStyle/>
          <a:p>
            <a:r>
              <a:rPr lang="en-US" b="0" dirty="0"/>
              <a:t>Difference between method overloading and method overriding in java</a:t>
            </a:r>
            <a:endParaRPr lang="en-US" dirty="0"/>
          </a:p>
        </p:txBody>
      </p:sp>
      <p:graphicFrame>
        <p:nvGraphicFramePr>
          <p:cNvPr id="4" name="Content Placeholder 3"/>
          <p:cNvGraphicFramePr>
            <a:graphicFrameLocks noGrp="1"/>
          </p:cNvGraphicFramePr>
          <p:nvPr>
            <p:ph sz="quarter" idx="1"/>
          </p:nvPr>
        </p:nvGraphicFramePr>
        <p:xfrm>
          <a:off x="457200" y="1447800"/>
          <a:ext cx="7467600" cy="4170112"/>
        </p:xfrm>
        <a:graphic>
          <a:graphicData uri="http://schemas.openxmlformats.org/drawingml/2006/table">
            <a:tbl>
              <a:tblPr firstRow="1" bandRow="1">
                <a:tableStyleId>{3B4B98B0-60AC-42C2-AFA5-B58CD77FA1E5}</a:tableStyleId>
              </a:tblPr>
              <a:tblGrid>
                <a:gridCol w="3733800">
                  <a:extLst>
                    <a:ext uri="{9D8B030D-6E8A-4147-A177-3AD203B41FA5}">
                      <a16:colId xmlns="" xmlns:a16="http://schemas.microsoft.com/office/drawing/2014/main" val="20000"/>
                    </a:ext>
                  </a:extLst>
                </a:gridCol>
                <a:gridCol w="3733800">
                  <a:extLst>
                    <a:ext uri="{9D8B030D-6E8A-4147-A177-3AD203B41FA5}">
                      <a16:colId xmlns="" xmlns:a16="http://schemas.microsoft.com/office/drawing/2014/main" val="20001"/>
                    </a:ext>
                  </a:extLst>
                </a:gridCol>
              </a:tblGrid>
              <a:tr h="747877">
                <a:tc>
                  <a:txBody>
                    <a:bodyPr/>
                    <a:lstStyle/>
                    <a:p>
                      <a:pPr algn="l" fontAlgn="t"/>
                      <a:r>
                        <a:rPr lang="en-US" dirty="0"/>
                        <a:t>Method Overloading</a:t>
                      </a:r>
                      <a:endParaRPr lang="en-US" dirty="0">
                        <a:solidFill>
                          <a:srgbClr val="000000"/>
                        </a:solidFill>
                        <a:latin typeface="times new roman"/>
                      </a:endParaRPr>
                    </a:p>
                  </a:txBody>
                  <a:tcPr marL="114300" marR="114300" marT="114300" marB="114300"/>
                </a:tc>
                <a:tc>
                  <a:txBody>
                    <a:bodyPr/>
                    <a:lstStyle/>
                    <a:p>
                      <a:pPr algn="l" fontAlgn="t"/>
                      <a:r>
                        <a:rPr lang="en-US" dirty="0"/>
                        <a:t>Method Overriding</a:t>
                      </a:r>
                      <a:endParaRPr lang="en-US" dirty="0">
                        <a:solidFill>
                          <a:srgbClr val="000000"/>
                        </a:solidFill>
                        <a:latin typeface="times new roman"/>
                      </a:endParaRPr>
                    </a:p>
                  </a:txBody>
                  <a:tcPr marL="114300" marR="114300" marT="114300" marB="114300"/>
                </a:tc>
                <a:extLst>
                  <a:ext uri="{0D108BD9-81ED-4DB2-BD59-A6C34878D82A}">
                    <a16:rowId xmlns="" xmlns:a16="http://schemas.microsoft.com/office/drawing/2014/main" val="10000"/>
                  </a:ext>
                </a:extLst>
              </a:tr>
              <a:tr h="551465">
                <a:tc>
                  <a:txBody>
                    <a:bodyPr/>
                    <a:lstStyle/>
                    <a:p>
                      <a:pPr algn="l" fontAlgn="t"/>
                      <a:r>
                        <a:rPr lang="en-US" sz="1200" dirty="0">
                          <a:solidFill>
                            <a:srgbClr val="000000"/>
                          </a:solidFill>
                          <a:latin typeface="verdana"/>
                        </a:rPr>
                        <a:t>Method overloading is used </a:t>
                      </a:r>
                      <a:r>
                        <a:rPr lang="en-US" sz="1200" i="1" dirty="0">
                          <a:solidFill>
                            <a:srgbClr val="000000"/>
                          </a:solidFill>
                          <a:latin typeface="verdana"/>
                        </a:rPr>
                        <a:t>to increase the readability</a:t>
                      </a:r>
                      <a:r>
                        <a:rPr lang="en-US" sz="1200" dirty="0">
                          <a:solidFill>
                            <a:srgbClr val="000000"/>
                          </a:solidFill>
                          <a:latin typeface="verdana"/>
                        </a:rPr>
                        <a:t> of the program.</a:t>
                      </a:r>
                    </a:p>
                  </a:txBody>
                  <a:tcPr marL="76200" marR="76200" marT="76200" marB="76200"/>
                </a:tc>
                <a:tc>
                  <a:txBody>
                    <a:bodyPr/>
                    <a:lstStyle/>
                    <a:p>
                      <a:pPr algn="l" fontAlgn="t"/>
                      <a:r>
                        <a:rPr lang="en-US" sz="1200" dirty="0">
                          <a:solidFill>
                            <a:srgbClr val="000000"/>
                          </a:solidFill>
                          <a:latin typeface="verdana"/>
                        </a:rPr>
                        <a:t>Method overriding is used </a:t>
                      </a:r>
                      <a:r>
                        <a:rPr lang="en-US" sz="1200" i="1" dirty="0">
                          <a:solidFill>
                            <a:srgbClr val="000000"/>
                          </a:solidFill>
                          <a:latin typeface="verdana"/>
                        </a:rPr>
                        <a:t>to provide the specific implementation</a:t>
                      </a:r>
                      <a:r>
                        <a:rPr lang="en-US" sz="1200" dirty="0">
                          <a:solidFill>
                            <a:srgbClr val="000000"/>
                          </a:solidFill>
                          <a:latin typeface="verdana"/>
                        </a:rPr>
                        <a:t> of the method that is already provided by its super class.</a:t>
                      </a:r>
                    </a:p>
                  </a:txBody>
                  <a:tcPr marL="76200" marR="76200" marT="76200" marB="76200"/>
                </a:tc>
                <a:extLst>
                  <a:ext uri="{0D108BD9-81ED-4DB2-BD59-A6C34878D82A}">
                    <a16:rowId xmlns="" xmlns:a16="http://schemas.microsoft.com/office/drawing/2014/main" val="10001"/>
                  </a:ext>
                </a:extLst>
              </a:tr>
              <a:tr h="551465">
                <a:tc>
                  <a:txBody>
                    <a:bodyPr/>
                    <a:lstStyle/>
                    <a:p>
                      <a:pPr algn="l" fontAlgn="t"/>
                      <a:r>
                        <a:rPr lang="en-US" sz="1200" dirty="0">
                          <a:solidFill>
                            <a:srgbClr val="000000"/>
                          </a:solidFill>
                          <a:latin typeface="verdana"/>
                        </a:rPr>
                        <a:t>Method overloading is performed </a:t>
                      </a:r>
                      <a:r>
                        <a:rPr lang="en-US" sz="1200" i="1" dirty="0">
                          <a:solidFill>
                            <a:srgbClr val="000000"/>
                          </a:solidFill>
                          <a:latin typeface="verdana"/>
                        </a:rPr>
                        <a:t>within class</a:t>
                      </a:r>
                      <a:r>
                        <a:rPr lang="en-US" sz="1200" dirty="0">
                          <a:solidFill>
                            <a:srgbClr val="000000"/>
                          </a:solidFill>
                          <a:latin typeface="verdana"/>
                        </a:rPr>
                        <a:t>.</a:t>
                      </a:r>
                    </a:p>
                  </a:txBody>
                  <a:tcPr marL="76200" marR="76200" marT="76200" marB="76200"/>
                </a:tc>
                <a:tc>
                  <a:txBody>
                    <a:bodyPr/>
                    <a:lstStyle/>
                    <a:p>
                      <a:pPr algn="l" fontAlgn="t"/>
                      <a:r>
                        <a:rPr lang="en-US" sz="1200" dirty="0">
                          <a:solidFill>
                            <a:srgbClr val="000000"/>
                          </a:solidFill>
                          <a:latin typeface="verdana"/>
                        </a:rPr>
                        <a:t>Method overriding occurs </a:t>
                      </a:r>
                      <a:r>
                        <a:rPr lang="en-US" sz="1200" i="1" dirty="0">
                          <a:solidFill>
                            <a:srgbClr val="000000"/>
                          </a:solidFill>
                          <a:latin typeface="verdana"/>
                        </a:rPr>
                        <a:t>in two classes</a:t>
                      </a:r>
                      <a:r>
                        <a:rPr lang="en-US" sz="1200" dirty="0">
                          <a:solidFill>
                            <a:srgbClr val="000000"/>
                          </a:solidFill>
                          <a:latin typeface="verdana"/>
                        </a:rPr>
                        <a:t> that have IS-A (inheritance) relationship.</a:t>
                      </a:r>
                    </a:p>
                  </a:txBody>
                  <a:tcPr marL="76200" marR="76200" marT="76200" marB="76200"/>
                </a:tc>
                <a:extLst>
                  <a:ext uri="{0D108BD9-81ED-4DB2-BD59-A6C34878D82A}">
                    <a16:rowId xmlns="" xmlns:a16="http://schemas.microsoft.com/office/drawing/2014/main" val="10002"/>
                  </a:ext>
                </a:extLst>
              </a:tr>
              <a:tr h="551465">
                <a:tc>
                  <a:txBody>
                    <a:bodyPr/>
                    <a:lstStyle/>
                    <a:p>
                      <a:pPr algn="l" fontAlgn="t"/>
                      <a:r>
                        <a:rPr lang="en-US" sz="1200" dirty="0">
                          <a:solidFill>
                            <a:srgbClr val="000000"/>
                          </a:solidFill>
                          <a:latin typeface="verdana"/>
                        </a:rPr>
                        <a:t>In case of method overloading, </a:t>
                      </a:r>
                      <a:r>
                        <a:rPr lang="en-US" sz="1200" i="1" dirty="0">
                          <a:solidFill>
                            <a:srgbClr val="000000"/>
                          </a:solidFill>
                          <a:latin typeface="verdana"/>
                        </a:rPr>
                        <a:t>parameter must be different</a:t>
                      </a:r>
                      <a:r>
                        <a:rPr lang="en-US" sz="1200" dirty="0">
                          <a:solidFill>
                            <a:srgbClr val="000000"/>
                          </a:solidFill>
                          <a:latin typeface="verdana"/>
                        </a:rPr>
                        <a:t>.</a:t>
                      </a:r>
                    </a:p>
                  </a:txBody>
                  <a:tcPr marL="76200" marR="76200" marT="76200" marB="76200"/>
                </a:tc>
                <a:tc>
                  <a:txBody>
                    <a:bodyPr/>
                    <a:lstStyle/>
                    <a:p>
                      <a:pPr algn="l" fontAlgn="t"/>
                      <a:r>
                        <a:rPr lang="en-US" sz="1200" dirty="0">
                          <a:solidFill>
                            <a:srgbClr val="000000"/>
                          </a:solidFill>
                          <a:latin typeface="verdana"/>
                        </a:rPr>
                        <a:t>In case of method overriding, </a:t>
                      </a:r>
                      <a:r>
                        <a:rPr lang="en-US" sz="1200" i="1" dirty="0">
                          <a:solidFill>
                            <a:srgbClr val="000000"/>
                          </a:solidFill>
                          <a:latin typeface="verdana"/>
                        </a:rPr>
                        <a:t>parameter must be same</a:t>
                      </a:r>
                      <a:r>
                        <a:rPr lang="en-US" sz="1200" dirty="0">
                          <a:solidFill>
                            <a:srgbClr val="000000"/>
                          </a:solidFill>
                          <a:latin typeface="verdana"/>
                        </a:rPr>
                        <a:t>.</a:t>
                      </a:r>
                    </a:p>
                  </a:txBody>
                  <a:tcPr marL="76200" marR="76200" marT="76200" marB="76200"/>
                </a:tc>
                <a:extLst>
                  <a:ext uri="{0D108BD9-81ED-4DB2-BD59-A6C34878D82A}">
                    <a16:rowId xmlns="" xmlns:a16="http://schemas.microsoft.com/office/drawing/2014/main" val="10003"/>
                  </a:ext>
                </a:extLst>
              </a:tr>
              <a:tr h="551465">
                <a:tc>
                  <a:txBody>
                    <a:bodyPr/>
                    <a:lstStyle/>
                    <a:p>
                      <a:pPr algn="l" fontAlgn="t"/>
                      <a:r>
                        <a:rPr lang="en-US" sz="1200" dirty="0">
                          <a:solidFill>
                            <a:srgbClr val="000000"/>
                          </a:solidFill>
                          <a:latin typeface="verdana"/>
                        </a:rPr>
                        <a:t>Method overloading is the example of </a:t>
                      </a:r>
                      <a:r>
                        <a:rPr lang="en-US" sz="1200" i="1" dirty="0">
                          <a:solidFill>
                            <a:srgbClr val="000000"/>
                          </a:solidFill>
                          <a:latin typeface="verdana"/>
                        </a:rPr>
                        <a:t>compile time polymorphism</a:t>
                      </a:r>
                      <a:r>
                        <a:rPr lang="en-US" sz="1200" dirty="0">
                          <a:solidFill>
                            <a:srgbClr val="000000"/>
                          </a:solidFill>
                          <a:latin typeface="verdana"/>
                        </a:rPr>
                        <a:t>.</a:t>
                      </a:r>
                    </a:p>
                  </a:txBody>
                  <a:tcPr marL="76200" marR="76200" marT="76200" marB="76200"/>
                </a:tc>
                <a:tc>
                  <a:txBody>
                    <a:bodyPr/>
                    <a:lstStyle/>
                    <a:p>
                      <a:pPr algn="l" fontAlgn="t"/>
                      <a:r>
                        <a:rPr lang="en-US" sz="1200" dirty="0">
                          <a:solidFill>
                            <a:srgbClr val="000000"/>
                          </a:solidFill>
                          <a:latin typeface="verdana"/>
                        </a:rPr>
                        <a:t>Method overriding is the example of </a:t>
                      </a:r>
                      <a:r>
                        <a:rPr lang="en-US" sz="1200" i="1" dirty="0">
                          <a:solidFill>
                            <a:srgbClr val="000000"/>
                          </a:solidFill>
                          <a:latin typeface="verdana"/>
                        </a:rPr>
                        <a:t>run time polymorphism</a:t>
                      </a:r>
                      <a:r>
                        <a:rPr lang="en-US" sz="1200" dirty="0">
                          <a:solidFill>
                            <a:srgbClr val="000000"/>
                          </a:solidFill>
                          <a:latin typeface="verdana"/>
                        </a:rPr>
                        <a:t>.</a:t>
                      </a:r>
                    </a:p>
                  </a:txBody>
                  <a:tcPr marL="76200" marR="76200" marT="76200" marB="76200"/>
                </a:tc>
                <a:extLst>
                  <a:ext uri="{0D108BD9-81ED-4DB2-BD59-A6C34878D82A}">
                    <a16:rowId xmlns="" xmlns:a16="http://schemas.microsoft.com/office/drawing/2014/main" val="10004"/>
                  </a:ext>
                </a:extLst>
              </a:tr>
              <a:tr h="551465">
                <a:tc>
                  <a:txBody>
                    <a:bodyPr/>
                    <a:lstStyle/>
                    <a:p>
                      <a:pPr algn="l" fontAlgn="t"/>
                      <a:r>
                        <a:rPr lang="en-US" sz="1200" dirty="0">
                          <a:solidFill>
                            <a:srgbClr val="000000"/>
                          </a:solidFill>
                          <a:latin typeface="verdana"/>
                        </a:rPr>
                        <a:t>In java, method overloading can't be performed by changing return type of the method only. </a:t>
                      </a:r>
                      <a:r>
                        <a:rPr lang="en-US" sz="1200" i="1" dirty="0">
                          <a:solidFill>
                            <a:srgbClr val="000000"/>
                          </a:solidFill>
                          <a:latin typeface="verdana"/>
                        </a:rPr>
                        <a:t>Return type can be same or different</a:t>
                      </a:r>
                      <a:r>
                        <a:rPr lang="en-US" sz="1200" dirty="0">
                          <a:solidFill>
                            <a:srgbClr val="000000"/>
                          </a:solidFill>
                          <a:latin typeface="verdana"/>
                        </a:rPr>
                        <a:t> in method overloading. But you must have to change the parameter.</a:t>
                      </a:r>
                    </a:p>
                  </a:txBody>
                  <a:tcPr marL="76200" marR="76200" marT="76200" marB="76200"/>
                </a:tc>
                <a:tc>
                  <a:txBody>
                    <a:bodyPr/>
                    <a:lstStyle/>
                    <a:p>
                      <a:pPr algn="l" fontAlgn="t"/>
                      <a:r>
                        <a:rPr lang="en-US" sz="1200" i="1" dirty="0">
                          <a:solidFill>
                            <a:srgbClr val="000000"/>
                          </a:solidFill>
                          <a:latin typeface="verdana"/>
                        </a:rPr>
                        <a:t>Return type must be same or covariant</a:t>
                      </a:r>
                      <a:r>
                        <a:rPr lang="en-US" sz="1200" dirty="0">
                          <a:solidFill>
                            <a:srgbClr val="000000"/>
                          </a:solidFill>
                          <a:latin typeface="verdana"/>
                        </a:rPr>
                        <a:t> in method overriding.</a:t>
                      </a:r>
                    </a:p>
                  </a:txBody>
                  <a:tcPr marL="76200" marR="76200" marT="76200" marB="76200"/>
                </a:tc>
                <a:extLst>
                  <a:ext uri="{0D108BD9-81ED-4DB2-BD59-A6C34878D82A}">
                    <a16:rowId xmlns="" xmlns:a16="http://schemas.microsoft.com/office/drawing/2014/main" val="10005"/>
                  </a:ext>
                </a:extLst>
              </a:tr>
            </a:tbl>
          </a:graphicData>
        </a:graphic>
      </p:graphicFrame>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sz="quarter" idx="1"/>
          </p:nvPr>
        </p:nvSpPr>
        <p:spPr/>
        <p:txBody>
          <a:bodyPr/>
          <a:lstStyle/>
          <a:p>
            <a:r>
              <a:rPr lang="en-US" b="1" dirty="0"/>
              <a:t>Java Method Overloading example</a:t>
            </a:r>
          </a:p>
          <a:p>
            <a:endParaRPr lang="en-US" b="1" dirty="0"/>
          </a:p>
          <a:p>
            <a:endParaRPr lang="en-US" b="1" dirty="0"/>
          </a:p>
          <a:p>
            <a:endParaRPr lang="en-US" b="1" dirty="0"/>
          </a:p>
          <a:p>
            <a:endParaRPr lang="en-US" b="1" dirty="0"/>
          </a:p>
          <a:p>
            <a:endParaRPr lang="en-US" b="1" dirty="0"/>
          </a:p>
          <a:p>
            <a:endParaRPr lang="en-US" b="1" dirty="0"/>
          </a:p>
          <a:p>
            <a:r>
              <a:rPr lang="en-US" b="1" dirty="0"/>
              <a:t>Java Method Overriding example</a:t>
            </a:r>
          </a:p>
          <a:p>
            <a:endParaRPr lang="en-US" b="1" dirty="0"/>
          </a:p>
        </p:txBody>
      </p:sp>
      <p:pic>
        <p:nvPicPr>
          <p:cNvPr id="4" name="Picture 3" descr="img98.PNG"/>
          <p:cNvPicPr>
            <a:picLocks noChangeAspect="1"/>
          </p:cNvPicPr>
          <p:nvPr/>
        </p:nvPicPr>
        <p:blipFill>
          <a:blip r:embed="rId2"/>
          <a:stretch>
            <a:fillRect/>
          </a:stretch>
        </p:blipFill>
        <p:spPr>
          <a:xfrm>
            <a:off x="914400" y="1676400"/>
            <a:ext cx="5105400" cy="1511199"/>
          </a:xfrm>
          <a:prstGeom prst="rect">
            <a:avLst/>
          </a:prstGeom>
        </p:spPr>
      </p:pic>
      <p:pic>
        <p:nvPicPr>
          <p:cNvPr id="5" name="Picture 4" descr="img99.PNG"/>
          <p:cNvPicPr>
            <a:picLocks noChangeAspect="1"/>
          </p:cNvPicPr>
          <p:nvPr/>
        </p:nvPicPr>
        <p:blipFill>
          <a:blip r:embed="rId3"/>
          <a:stretch>
            <a:fillRect/>
          </a:stretch>
        </p:blipFill>
        <p:spPr>
          <a:xfrm>
            <a:off x="914400" y="4343400"/>
            <a:ext cx="5791200" cy="1752600"/>
          </a:xfrm>
          <a:prstGeom prst="rect">
            <a:avLst/>
          </a:prstGeom>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normAutofit fontScale="90000"/>
          </a:bodyPr>
          <a:lstStyle/>
          <a:p>
            <a:r>
              <a:rPr lang="en-US" dirty="0"/>
              <a:t>Real world examples of overloading &amp; </a:t>
            </a:r>
            <a:r>
              <a:rPr lang="en-US" dirty="0" err="1"/>
              <a:t>overiding</a:t>
            </a:r>
            <a:endParaRPr lang="en-US" dirty="0"/>
          </a:p>
        </p:txBody>
      </p:sp>
      <p:sp>
        <p:nvSpPr>
          <p:cNvPr id="3" name="Content Placeholder 2"/>
          <p:cNvSpPr>
            <a:spLocks noGrp="1"/>
          </p:cNvSpPr>
          <p:nvPr>
            <p:ph sz="quarter" idx="1"/>
          </p:nvPr>
        </p:nvSpPr>
        <p:spPr>
          <a:xfrm>
            <a:off x="457200" y="1295400"/>
            <a:ext cx="7467600" cy="5178552"/>
          </a:xfrm>
        </p:spPr>
        <p:txBody>
          <a:bodyPr>
            <a:normAutofit fontScale="85000" lnSpcReduction="10000"/>
          </a:bodyPr>
          <a:lstStyle/>
          <a:p>
            <a:r>
              <a:rPr lang="en-US" b="1" i="1" dirty="0"/>
              <a:t>Overloading: </a:t>
            </a:r>
            <a:r>
              <a:rPr lang="en-US" dirty="0"/>
              <a:t>Consider the basic human function of speaking!</a:t>
            </a:r>
          </a:p>
          <a:p>
            <a:r>
              <a:rPr lang="en-US" dirty="0"/>
              <a:t>Assume, you are supposed just perform the function of talking. Say, you have to tell the story of your day, to a total stranger. Your function will get over pretty quickly. Say, now you are telling the same to your beloved. You will go through more details as compared to the previous one. </a:t>
            </a:r>
          </a:p>
          <a:p>
            <a:endParaRPr lang="en-US" dirty="0"/>
          </a:p>
          <a:p>
            <a:r>
              <a:rPr lang="en-US" dirty="0"/>
              <a:t>Example-</a:t>
            </a:r>
          </a:p>
          <a:p>
            <a:pPr lvl="1">
              <a:buNone/>
            </a:pPr>
            <a:r>
              <a:rPr lang="en-US" b="1" dirty="0"/>
              <a:t>class</a:t>
            </a:r>
            <a:r>
              <a:rPr lang="en-US" dirty="0"/>
              <a:t> You</a:t>
            </a:r>
          </a:p>
          <a:p>
            <a:pPr lvl="1">
              <a:buNone/>
            </a:pPr>
            <a:r>
              <a:rPr lang="en-US" dirty="0"/>
              <a:t>{</a:t>
            </a:r>
          </a:p>
          <a:p>
            <a:pPr lvl="1">
              <a:buNone/>
            </a:pPr>
            <a:r>
              <a:rPr lang="en-US" b="1" dirty="0"/>
              <a:t>void</a:t>
            </a:r>
            <a:r>
              <a:rPr lang="en-US" dirty="0"/>
              <a:t> talk(Stranger </a:t>
            </a:r>
            <a:r>
              <a:rPr lang="en-US" dirty="0" err="1"/>
              <a:t>obj</a:t>
            </a:r>
            <a:r>
              <a:rPr lang="en-US" dirty="0"/>
              <a:t>)</a:t>
            </a:r>
          </a:p>
          <a:p>
            <a:pPr lvl="1">
              <a:buNone/>
            </a:pPr>
            <a:r>
              <a:rPr lang="en-US" dirty="0"/>
              <a:t>{</a:t>
            </a:r>
          </a:p>
          <a:p>
            <a:pPr lvl="1">
              <a:buNone/>
            </a:pPr>
            <a:r>
              <a:rPr lang="en-US" dirty="0" err="1"/>
              <a:t>sysout</a:t>
            </a:r>
            <a:r>
              <a:rPr lang="en-US" dirty="0"/>
              <a:t>("Hi, my day was great!");</a:t>
            </a:r>
          </a:p>
          <a:p>
            <a:pPr lvl="1">
              <a:buNone/>
            </a:pPr>
            <a:r>
              <a:rPr lang="en-US" dirty="0"/>
              <a:t>}</a:t>
            </a:r>
          </a:p>
          <a:p>
            <a:pPr lvl="1">
              <a:buNone/>
            </a:pPr>
            <a:r>
              <a:rPr lang="en-US" b="1" dirty="0"/>
              <a:t>void</a:t>
            </a:r>
            <a:r>
              <a:rPr lang="en-US" dirty="0"/>
              <a:t> talk(Beloved </a:t>
            </a:r>
            <a:r>
              <a:rPr lang="en-US" dirty="0" err="1"/>
              <a:t>obj</a:t>
            </a:r>
            <a:r>
              <a:rPr lang="en-US" dirty="0"/>
              <a:t>)</a:t>
            </a:r>
          </a:p>
          <a:p>
            <a:pPr lvl="1">
              <a:buNone/>
            </a:pPr>
            <a:r>
              <a:rPr lang="en-US" dirty="0"/>
              <a:t>{</a:t>
            </a:r>
          </a:p>
          <a:p>
            <a:pPr lvl="1">
              <a:buNone/>
            </a:pPr>
            <a:r>
              <a:rPr lang="en-US" dirty="0" err="1"/>
              <a:t>sysout</a:t>
            </a:r>
            <a:r>
              <a:rPr lang="en-US" dirty="0"/>
              <a:t>("Hi, my day was great! You won't believe what happened today! </a:t>
            </a:r>
            <a:r>
              <a:rPr lang="en-US" dirty="0" err="1"/>
              <a:t>Blah!Blah!Blah!Blah!Blah!Blah!Blah!Blah!Blah!Blah</a:t>
            </a:r>
            <a:r>
              <a:rPr lang="en-US" dirty="0"/>
              <a:t>! ");</a:t>
            </a:r>
          </a:p>
          <a:p>
            <a:pPr lvl="1">
              <a:buNone/>
            </a:pPr>
            <a:r>
              <a:rPr lang="en-US" dirty="0"/>
              <a:t>}</a:t>
            </a:r>
          </a:p>
          <a:p>
            <a:pPr lvl="1">
              <a:buNone/>
            </a:pPr>
            <a:r>
              <a:rPr lang="en-US" dirty="0"/>
              <a:t>}</a:t>
            </a:r>
          </a:p>
          <a:p>
            <a:endParaRPr lang="en-US" dirty="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sp>
        <p:nvSpPr>
          <p:cNvPr id="3" name="Content Placeholder 2"/>
          <p:cNvSpPr>
            <a:spLocks noGrp="1"/>
          </p:cNvSpPr>
          <p:nvPr>
            <p:ph sz="quarter" idx="1"/>
          </p:nvPr>
        </p:nvSpPr>
        <p:spPr>
          <a:xfrm>
            <a:off x="457200" y="1066800"/>
            <a:ext cx="7467600" cy="2895600"/>
          </a:xfrm>
        </p:spPr>
        <p:txBody>
          <a:bodyPr>
            <a:normAutofit lnSpcReduction="10000"/>
          </a:bodyPr>
          <a:lstStyle/>
          <a:p>
            <a:r>
              <a:rPr lang="en-US" b="1" i="1" dirty="0"/>
              <a:t>Overriding: </a:t>
            </a:r>
            <a:r>
              <a:rPr lang="en-US" dirty="0"/>
              <a:t>Happens in the inheritance hierarchy!</a:t>
            </a:r>
          </a:p>
          <a:p>
            <a:r>
              <a:rPr lang="en-US" dirty="0"/>
              <a:t>We learn a lot from our parents! We learn to cook to some extent. The same delicacy with same ingredients is prepared by your mother with a different taste and you with a different taste (assuming). That is overriding, same function (cooking), same parameters (ingredients), but different algorithms (cooking style).</a:t>
            </a:r>
          </a:p>
          <a:p>
            <a:r>
              <a:rPr lang="en-US" dirty="0"/>
              <a:t>Or, your learnt driving from you dad! But you both drive the same vehicle differently! That is overriding.</a:t>
            </a:r>
          </a:p>
        </p:txBody>
      </p:sp>
      <p:pic>
        <p:nvPicPr>
          <p:cNvPr id="4" name="Picture 3" descr="img100.PNG"/>
          <p:cNvPicPr>
            <a:picLocks noChangeAspect="1"/>
          </p:cNvPicPr>
          <p:nvPr/>
        </p:nvPicPr>
        <p:blipFill>
          <a:blip r:embed="rId2"/>
          <a:stretch>
            <a:fillRect/>
          </a:stretch>
        </p:blipFill>
        <p:spPr>
          <a:xfrm>
            <a:off x="1219200" y="3962400"/>
            <a:ext cx="3962400" cy="2686425"/>
          </a:xfrm>
          <a:prstGeom prst="rect">
            <a:avLst/>
          </a:prstGeom>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Java access modifiers with method overriding</a:t>
            </a:r>
            <a:endParaRPr lang="en-US" dirty="0"/>
          </a:p>
        </p:txBody>
      </p:sp>
      <p:sp>
        <p:nvSpPr>
          <p:cNvPr id="3" name="Content Placeholder 2"/>
          <p:cNvSpPr>
            <a:spLocks noGrp="1"/>
          </p:cNvSpPr>
          <p:nvPr>
            <p:ph sz="quarter" idx="1"/>
          </p:nvPr>
        </p:nvSpPr>
        <p:spPr/>
        <p:txBody>
          <a:bodyPr/>
          <a:lstStyle/>
          <a:p>
            <a:r>
              <a:rPr lang="en-US" dirty="0"/>
              <a:t>The </a:t>
            </a:r>
            <a:r>
              <a:rPr lang="en-US" dirty="0">
                <a:hlinkClick r:id="rId2"/>
              </a:rPr>
              <a:t>access modifier</a:t>
            </a:r>
            <a:r>
              <a:rPr lang="en-US" dirty="0"/>
              <a:t> for an overriding method can allow more, but not less, access than the overridden method. </a:t>
            </a:r>
          </a:p>
          <a:p>
            <a:r>
              <a:rPr lang="en-US" dirty="0"/>
              <a:t>For example, a protected instance method in the super-class can be made public, but not private, in the subclass. </a:t>
            </a:r>
          </a:p>
          <a:p>
            <a:r>
              <a:rPr lang="en-US" dirty="0"/>
              <a:t>Doing so, will generate compile-time error.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7467600" cy="3306762"/>
          </a:xfrm>
        </p:spPr>
        <p:txBody>
          <a:bodyPr/>
          <a:lstStyle/>
          <a:p>
            <a:r>
              <a:rPr lang="en-US" b="1" dirty="0"/>
              <a:t>Basic Java Program</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endParaRPr lang="en-US" dirty="0"/>
          </a:p>
        </p:txBody>
      </p:sp>
      <p:pic>
        <p:nvPicPr>
          <p:cNvPr id="4" name="Content Placeholder 3" descr="img101.PNG"/>
          <p:cNvPicPr>
            <a:picLocks noGrp="1" noChangeAspect="1"/>
          </p:cNvPicPr>
          <p:nvPr>
            <p:ph sz="quarter" idx="1"/>
          </p:nvPr>
        </p:nvPicPr>
        <p:blipFill>
          <a:blip r:embed="rId2"/>
          <a:stretch>
            <a:fillRect/>
          </a:stretch>
        </p:blipFill>
        <p:spPr>
          <a:xfrm>
            <a:off x="533400" y="1143000"/>
            <a:ext cx="5724835" cy="5282573"/>
          </a:xfrm>
          <a:prstGeom prst="rect">
            <a:avLst/>
          </a:prstGeom>
        </p:spPr>
      </p:pic>
      <p:pic>
        <p:nvPicPr>
          <p:cNvPr id="5" name="Picture 4" descr="img102.PNG"/>
          <p:cNvPicPr>
            <a:picLocks noChangeAspect="1"/>
          </p:cNvPicPr>
          <p:nvPr/>
        </p:nvPicPr>
        <p:blipFill>
          <a:blip r:embed="rId3"/>
          <a:stretch>
            <a:fillRect/>
          </a:stretch>
        </p:blipFill>
        <p:spPr>
          <a:xfrm>
            <a:off x="4724400" y="4648200"/>
            <a:ext cx="2613460" cy="1214490"/>
          </a:xfrm>
          <a:prstGeom prst="rect">
            <a:avLst/>
          </a:prstGeom>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methods can not be overridden </a:t>
            </a:r>
          </a:p>
        </p:txBody>
      </p:sp>
      <p:sp>
        <p:nvSpPr>
          <p:cNvPr id="3" name="Content Placeholder 2"/>
          <p:cNvSpPr>
            <a:spLocks noGrp="1"/>
          </p:cNvSpPr>
          <p:nvPr>
            <p:ph sz="quarter" idx="1"/>
          </p:nvPr>
        </p:nvSpPr>
        <p:spPr/>
        <p:txBody>
          <a:bodyPr/>
          <a:lstStyle/>
          <a:p>
            <a:r>
              <a:rPr lang="en-US" dirty="0"/>
              <a:t>If we don’t want a method to be overridden, we declare it as final. Please see Using final with Inheritance .</a:t>
            </a:r>
          </a:p>
        </p:txBody>
      </p:sp>
      <p:pic>
        <p:nvPicPr>
          <p:cNvPr id="4" name="Picture 3" descr="img103.PNG"/>
          <p:cNvPicPr>
            <a:picLocks noChangeAspect="1"/>
          </p:cNvPicPr>
          <p:nvPr/>
        </p:nvPicPr>
        <p:blipFill>
          <a:blip r:embed="rId2"/>
          <a:stretch>
            <a:fillRect/>
          </a:stretch>
        </p:blipFill>
        <p:spPr>
          <a:xfrm>
            <a:off x="1066800" y="2057400"/>
            <a:ext cx="3581400" cy="2558143"/>
          </a:xfrm>
          <a:prstGeom prst="rect">
            <a:avLst/>
          </a:prstGeom>
        </p:spPr>
      </p:pic>
      <p:pic>
        <p:nvPicPr>
          <p:cNvPr id="5" name="Picture 4" descr="img104.PNG"/>
          <p:cNvPicPr>
            <a:picLocks noChangeAspect="1"/>
          </p:cNvPicPr>
          <p:nvPr/>
        </p:nvPicPr>
        <p:blipFill>
          <a:blip r:embed="rId3"/>
          <a:stretch>
            <a:fillRect/>
          </a:stretch>
        </p:blipFill>
        <p:spPr>
          <a:xfrm>
            <a:off x="838200" y="4648200"/>
            <a:ext cx="5805788" cy="1847927"/>
          </a:xfrm>
          <a:prstGeom prst="rect">
            <a:avLst/>
          </a:prstGeom>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0" dirty="0"/>
              <a:t>Polymorphism in Java</a:t>
            </a:r>
            <a:endParaRPr lang="en-US" dirty="0"/>
          </a:p>
        </p:txBody>
      </p:sp>
      <p:sp>
        <p:nvSpPr>
          <p:cNvPr id="6" name="Content Placeholder 5"/>
          <p:cNvSpPr>
            <a:spLocks noGrp="1"/>
          </p:cNvSpPr>
          <p:nvPr>
            <p:ph sz="quarter" idx="1"/>
          </p:nvPr>
        </p:nvSpPr>
        <p:spPr/>
        <p:txBody>
          <a:bodyPr/>
          <a:lstStyle/>
          <a:p>
            <a:r>
              <a:rPr lang="en-US" b="1" dirty="0"/>
              <a:t>Polymorphism in Java</a:t>
            </a:r>
            <a:r>
              <a:rPr lang="en-US" dirty="0"/>
              <a:t> is a concept by which we can perform a </a:t>
            </a:r>
            <a:r>
              <a:rPr lang="en-US" i="1" dirty="0"/>
              <a:t>single action in different ways</a:t>
            </a:r>
            <a:r>
              <a:rPr lang="en-US" dirty="0"/>
              <a:t>. Polymorphism is derived from 2 Greek words: poly and morphs. The word "poly" means many and "morphs" means forms. So polymorphism means many forms.</a:t>
            </a:r>
          </a:p>
          <a:p>
            <a:r>
              <a:rPr lang="en-US" dirty="0"/>
              <a:t>There are two types of polymorphism in Java: compile-time polymorphism and runtime polymorphism. We can perform polymorphism in java by method overloading and method overriding.</a:t>
            </a:r>
          </a:p>
          <a:p>
            <a:r>
              <a:rPr lang="en-US" dirty="0"/>
              <a:t>If you overload a static method in Java, it is the example of </a:t>
            </a:r>
            <a:r>
              <a:rPr lang="en-US" b="1" dirty="0"/>
              <a:t>compile time polymorphism</a:t>
            </a:r>
            <a:r>
              <a:rPr lang="en-US" dirty="0"/>
              <a:t>. </a:t>
            </a:r>
          </a:p>
          <a:p>
            <a:r>
              <a:rPr lang="en-US" b="1" dirty="0"/>
              <a:t>Runtime polymorphism</a:t>
            </a:r>
            <a:r>
              <a:rPr lang="en-US" dirty="0"/>
              <a:t> or </a:t>
            </a:r>
            <a:r>
              <a:rPr lang="en-US" b="1" dirty="0"/>
              <a:t>Dynamic Method Dispatch</a:t>
            </a:r>
            <a:r>
              <a:rPr lang="en-US" dirty="0"/>
              <a:t> is a process in which a call to an overridden method is resolved at runtime rather than compile-time.</a:t>
            </a: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err="1"/>
              <a:t>Upcasting</a:t>
            </a:r>
            <a:endParaRPr lang="en-US" dirty="0"/>
          </a:p>
        </p:txBody>
      </p:sp>
      <p:sp>
        <p:nvSpPr>
          <p:cNvPr id="3" name="Content Placeholder 2"/>
          <p:cNvSpPr>
            <a:spLocks noGrp="1"/>
          </p:cNvSpPr>
          <p:nvPr>
            <p:ph sz="quarter" idx="1"/>
          </p:nvPr>
        </p:nvSpPr>
        <p:spPr/>
        <p:txBody>
          <a:bodyPr/>
          <a:lstStyle/>
          <a:p>
            <a:r>
              <a:rPr lang="en-US" dirty="0"/>
              <a:t>If the reference variable of Parent class refers to the object of Child class, it is known as </a:t>
            </a:r>
            <a:r>
              <a:rPr lang="en-US" dirty="0" err="1"/>
              <a:t>upcasting</a:t>
            </a:r>
            <a:r>
              <a:rPr lang="en-US" dirty="0"/>
              <a:t>. </a:t>
            </a:r>
          </a:p>
          <a:p>
            <a:r>
              <a:rPr lang="en-US" dirty="0"/>
              <a:t>For example:</a:t>
            </a:r>
          </a:p>
        </p:txBody>
      </p:sp>
      <p:pic>
        <p:nvPicPr>
          <p:cNvPr id="4" name="Picture 3" descr="img107.png"/>
          <p:cNvPicPr>
            <a:picLocks noChangeAspect="1"/>
          </p:cNvPicPr>
          <p:nvPr/>
        </p:nvPicPr>
        <p:blipFill>
          <a:blip r:embed="rId2"/>
          <a:stretch>
            <a:fillRect/>
          </a:stretch>
        </p:blipFill>
        <p:spPr>
          <a:xfrm>
            <a:off x="914400" y="2362200"/>
            <a:ext cx="6615873" cy="2463492"/>
          </a:xfrm>
          <a:prstGeom prst="rect">
            <a:avLst/>
          </a:prstGeom>
        </p:spPr>
      </p:pic>
      <p:pic>
        <p:nvPicPr>
          <p:cNvPr id="5" name="Picture 4" descr="img108.PNG"/>
          <p:cNvPicPr>
            <a:picLocks noChangeAspect="1"/>
          </p:cNvPicPr>
          <p:nvPr/>
        </p:nvPicPr>
        <p:blipFill>
          <a:blip r:embed="rId3"/>
          <a:stretch>
            <a:fillRect/>
          </a:stretch>
        </p:blipFill>
        <p:spPr>
          <a:xfrm>
            <a:off x="1371600" y="4724400"/>
            <a:ext cx="2438400" cy="1479611"/>
          </a:xfrm>
          <a:prstGeom prst="rect">
            <a:avLst/>
          </a:prstGeom>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method dispatch</a:t>
            </a:r>
          </a:p>
        </p:txBody>
      </p:sp>
      <p:sp>
        <p:nvSpPr>
          <p:cNvPr id="3" name="Content Placeholder 2"/>
          <p:cNvSpPr>
            <a:spLocks noGrp="1"/>
          </p:cNvSpPr>
          <p:nvPr>
            <p:ph sz="quarter" idx="1"/>
          </p:nvPr>
        </p:nvSpPr>
        <p:spPr/>
        <p:txBody>
          <a:bodyPr/>
          <a:lstStyle/>
          <a:p>
            <a:r>
              <a:rPr lang="en-US" dirty="0"/>
              <a:t>Dynamic method dispatch is the mechanism by which a call to an overridden method is resolved at runtime, rather than compile time. This is how java implements run time polymorphism.</a:t>
            </a:r>
          </a:p>
          <a:p>
            <a:r>
              <a:rPr lang="en-US" dirty="0"/>
              <a:t>When an overridden method is called through a super class reference, java determines which version of that method to execute based upon the type of the object being referred to at that time.</a:t>
            </a:r>
          </a:p>
          <a:p>
            <a:endParaRPr lang="en-IN" dirty="0"/>
          </a:p>
          <a:p>
            <a:endParaRPr lang="en-US"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63562"/>
          </a:xfrm>
        </p:spPr>
        <p:txBody>
          <a:bodyPr>
            <a:normAutofit/>
          </a:bodyPr>
          <a:lstStyle/>
          <a:p>
            <a:r>
              <a:rPr lang="en-US" dirty="0"/>
              <a:t>Example-</a:t>
            </a:r>
          </a:p>
        </p:txBody>
      </p:sp>
      <p:sp>
        <p:nvSpPr>
          <p:cNvPr id="4" name="Content Placeholder 3"/>
          <p:cNvSpPr>
            <a:spLocks noGrp="1"/>
          </p:cNvSpPr>
          <p:nvPr>
            <p:ph sz="quarter" idx="1"/>
          </p:nvPr>
        </p:nvSpPr>
        <p:spPr>
          <a:xfrm>
            <a:off x="457200" y="990600"/>
            <a:ext cx="3657600" cy="5334000"/>
          </a:xfrm>
        </p:spPr>
        <p:txBody>
          <a:bodyPr>
            <a:normAutofit fontScale="55000" lnSpcReduction="20000"/>
          </a:bodyPr>
          <a:lstStyle/>
          <a:p>
            <a:pPr>
              <a:buNone/>
            </a:pPr>
            <a:r>
              <a:rPr lang="en-IN" b="1" dirty="0"/>
              <a:t>class A</a:t>
            </a:r>
          </a:p>
          <a:p>
            <a:pPr>
              <a:buNone/>
            </a:pPr>
            <a:r>
              <a:rPr lang="en-IN" dirty="0"/>
              <a:t>{</a:t>
            </a:r>
          </a:p>
          <a:p>
            <a:pPr>
              <a:buNone/>
            </a:pPr>
            <a:r>
              <a:rPr lang="en-IN" b="1" dirty="0"/>
              <a:t>void show()</a:t>
            </a:r>
          </a:p>
          <a:p>
            <a:pPr>
              <a:buNone/>
            </a:pPr>
            <a:r>
              <a:rPr lang="en-IN" dirty="0"/>
              <a:t>{</a:t>
            </a:r>
          </a:p>
          <a:p>
            <a:pPr>
              <a:buNone/>
            </a:pPr>
            <a:r>
              <a:rPr lang="en-IN" dirty="0" err="1"/>
              <a:t>System.</a:t>
            </a:r>
            <a:r>
              <a:rPr lang="en-IN" i="1" dirty="0" err="1"/>
              <a:t>out.println</a:t>
            </a:r>
            <a:r>
              <a:rPr lang="en-IN" i="1" dirty="0"/>
              <a:t>("Inside A's method");</a:t>
            </a:r>
          </a:p>
          <a:p>
            <a:pPr>
              <a:buNone/>
            </a:pPr>
            <a:r>
              <a:rPr lang="en-IN" dirty="0"/>
              <a:t>}}</a:t>
            </a:r>
          </a:p>
          <a:p>
            <a:pPr>
              <a:buNone/>
            </a:pPr>
            <a:r>
              <a:rPr lang="en-IN" b="1" dirty="0"/>
              <a:t>class B extends A</a:t>
            </a:r>
          </a:p>
          <a:p>
            <a:pPr>
              <a:buNone/>
            </a:pPr>
            <a:r>
              <a:rPr lang="en-IN" dirty="0"/>
              <a:t>{</a:t>
            </a:r>
          </a:p>
          <a:p>
            <a:pPr>
              <a:buNone/>
            </a:pPr>
            <a:r>
              <a:rPr lang="en-IN" b="1" dirty="0"/>
              <a:t>void show()</a:t>
            </a:r>
          </a:p>
          <a:p>
            <a:pPr>
              <a:buNone/>
            </a:pPr>
            <a:r>
              <a:rPr lang="en-IN" dirty="0"/>
              <a:t>{</a:t>
            </a:r>
          </a:p>
          <a:p>
            <a:pPr>
              <a:buNone/>
            </a:pPr>
            <a:r>
              <a:rPr lang="en-IN" dirty="0" err="1"/>
              <a:t>System.</a:t>
            </a:r>
            <a:r>
              <a:rPr lang="en-IN" i="1" dirty="0" err="1"/>
              <a:t>out.println</a:t>
            </a:r>
            <a:r>
              <a:rPr lang="en-IN" i="1" dirty="0"/>
              <a:t>("Inside B's method");</a:t>
            </a:r>
          </a:p>
          <a:p>
            <a:pPr>
              <a:buNone/>
            </a:pPr>
            <a:r>
              <a:rPr lang="en-IN" dirty="0"/>
              <a:t>}}</a:t>
            </a:r>
          </a:p>
          <a:p>
            <a:pPr>
              <a:buNone/>
            </a:pPr>
            <a:r>
              <a:rPr lang="en-IN" b="1" dirty="0"/>
              <a:t>class C extends A</a:t>
            </a:r>
          </a:p>
          <a:p>
            <a:pPr>
              <a:buNone/>
            </a:pPr>
            <a:r>
              <a:rPr lang="en-IN" dirty="0"/>
              <a:t>{</a:t>
            </a:r>
          </a:p>
          <a:p>
            <a:pPr>
              <a:buNone/>
            </a:pPr>
            <a:r>
              <a:rPr lang="en-IN" b="1" dirty="0"/>
              <a:t>void show()</a:t>
            </a:r>
          </a:p>
          <a:p>
            <a:pPr>
              <a:buNone/>
            </a:pPr>
            <a:r>
              <a:rPr lang="en-IN" dirty="0"/>
              <a:t>{</a:t>
            </a:r>
          </a:p>
          <a:p>
            <a:pPr>
              <a:buNone/>
            </a:pPr>
            <a:r>
              <a:rPr lang="en-IN" dirty="0" err="1"/>
              <a:t>System.</a:t>
            </a:r>
            <a:r>
              <a:rPr lang="en-IN" i="1" dirty="0" err="1"/>
              <a:t>out.println</a:t>
            </a:r>
            <a:r>
              <a:rPr lang="en-IN" i="1" dirty="0"/>
              <a:t>("Inside C's method");</a:t>
            </a:r>
          </a:p>
          <a:p>
            <a:pPr>
              <a:buNone/>
            </a:pPr>
            <a:r>
              <a:rPr lang="en-IN" dirty="0"/>
              <a:t>}}</a:t>
            </a:r>
          </a:p>
          <a:p>
            <a:pPr>
              <a:buNone/>
            </a:pPr>
            <a:r>
              <a:rPr lang="en-IN" dirty="0"/>
              <a:t>}</a:t>
            </a:r>
          </a:p>
          <a:p>
            <a:pPr>
              <a:buNone/>
            </a:pPr>
            <a:r>
              <a:rPr lang="en-IN" dirty="0"/>
              <a:t>}</a:t>
            </a:r>
          </a:p>
        </p:txBody>
      </p:sp>
      <p:sp>
        <p:nvSpPr>
          <p:cNvPr id="5" name="Content Placeholder 4"/>
          <p:cNvSpPr>
            <a:spLocks noGrp="1"/>
          </p:cNvSpPr>
          <p:nvPr>
            <p:ph sz="quarter" idx="2"/>
          </p:nvPr>
        </p:nvSpPr>
        <p:spPr>
          <a:xfrm>
            <a:off x="4270248" y="685800"/>
            <a:ext cx="3657600" cy="5638800"/>
          </a:xfrm>
        </p:spPr>
        <p:txBody>
          <a:bodyPr>
            <a:normAutofit fontScale="55000" lnSpcReduction="20000"/>
          </a:bodyPr>
          <a:lstStyle/>
          <a:p>
            <a:pPr marL="342900" indent="-342900" eaLnBrk="0" hangingPunct="0">
              <a:spcBef>
                <a:spcPct val="20000"/>
              </a:spcBef>
              <a:buNone/>
              <a:defRPr/>
            </a:pPr>
            <a:endParaRPr lang="en-IN" kern="0" dirty="0"/>
          </a:p>
          <a:p>
            <a:pPr marL="342900" indent="-342900" eaLnBrk="0" hangingPunct="0">
              <a:spcBef>
                <a:spcPct val="20000"/>
              </a:spcBef>
              <a:buNone/>
              <a:defRPr/>
            </a:pPr>
            <a:endParaRPr lang="en-IN" kern="0" dirty="0"/>
          </a:p>
          <a:p>
            <a:pPr marL="342900" indent="-342900" eaLnBrk="0" hangingPunct="0">
              <a:spcBef>
                <a:spcPct val="20000"/>
              </a:spcBef>
              <a:buNone/>
              <a:defRPr/>
            </a:pPr>
            <a:r>
              <a:rPr lang="en-IN" b="1" kern="0" dirty="0"/>
              <a:t>public class </a:t>
            </a:r>
            <a:r>
              <a:rPr lang="en-IN" b="1" kern="0" dirty="0" err="1"/>
              <a:t>Dynamic_Method</a:t>
            </a:r>
            <a:r>
              <a:rPr lang="en-IN" b="1" kern="0" dirty="0"/>
              <a:t> {</a:t>
            </a:r>
          </a:p>
          <a:p>
            <a:pPr marL="342900" indent="-342900" eaLnBrk="0" hangingPunct="0">
              <a:spcBef>
                <a:spcPct val="20000"/>
              </a:spcBef>
              <a:buNone/>
              <a:defRPr/>
            </a:pPr>
            <a:endParaRPr lang="en-IN" kern="0" dirty="0"/>
          </a:p>
          <a:p>
            <a:pPr marL="342900" indent="-342900" eaLnBrk="0" hangingPunct="0">
              <a:spcBef>
                <a:spcPct val="20000"/>
              </a:spcBef>
              <a:buNone/>
              <a:defRPr/>
            </a:pPr>
            <a:r>
              <a:rPr lang="en-IN" kern="0" dirty="0"/>
              <a:t>/**</a:t>
            </a:r>
          </a:p>
          <a:p>
            <a:pPr marL="342900" indent="-342900" eaLnBrk="0" hangingPunct="0">
              <a:spcBef>
                <a:spcPct val="20000"/>
              </a:spcBef>
              <a:buNone/>
              <a:defRPr/>
            </a:pPr>
            <a:r>
              <a:rPr lang="en-IN" kern="0" dirty="0"/>
              <a:t> * </a:t>
            </a:r>
            <a:r>
              <a:rPr lang="en-IN" b="1" kern="0" dirty="0"/>
              <a:t>@</a:t>
            </a:r>
            <a:r>
              <a:rPr lang="en-IN" b="1" kern="0" dirty="0" err="1"/>
              <a:t>param</a:t>
            </a:r>
            <a:r>
              <a:rPr lang="en-IN" b="1" kern="0" dirty="0"/>
              <a:t> </a:t>
            </a:r>
            <a:r>
              <a:rPr lang="en-IN" b="1" kern="0" dirty="0" err="1"/>
              <a:t>args</a:t>
            </a:r>
            <a:endParaRPr lang="en-IN" b="1" kern="0" dirty="0"/>
          </a:p>
          <a:p>
            <a:pPr marL="342900" indent="-342900" eaLnBrk="0" hangingPunct="0">
              <a:spcBef>
                <a:spcPct val="20000"/>
              </a:spcBef>
              <a:buNone/>
              <a:defRPr/>
            </a:pPr>
            <a:r>
              <a:rPr lang="en-IN" kern="0" dirty="0"/>
              <a:t> */</a:t>
            </a:r>
          </a:p>
          <a:p>
            <a:pPr marL="342900" indent="-342900" eaLnBrk="0" hangingPunct="0">
              <a:spcBef>
                <a:spcPct val="20000"/>
              </a:spcBef>
              <a:buNone/>
              <a:defRPr/>
            </a:pPr>
            <a:r>
              <a:rPr lang="en-IN" b="1" kern="0" dirty="0"/>
              <a:t>public static void main(String[] </a:t>
            </a:r>
            <a:r>
              <a:rPr lang="en-IN" b="1" kern="0" dirty="0" err="1"/>
              <a:t>args</a:t>
            </a:r>
            <a:r>
              <a:rPr lang="en-IN" b="1" kern="0" dirty="0"/>
              <a:t>) {</a:t>
            </a:r>
          </a:p>
          <a:p>
            <a:pPr marL="342900" indent="-342900" eaLnBrk="0" hangingPunct="0">
              <a:spcBef>
                <a:spcPct val="20000"/>
              </a:spcBef>
              <a:buNone/>
              <a:defRPr/>
            </a:pPr>
            <a:r>
              <a:rPr lang="en-IN" kern="0" dirty="0"/>
              <a:t>// </a:t>
            </a:r>
            <a:r>
              <a:rPr lang="en-IN" b="1" kern="0" dirty="0"/>
              <a:t>TODO Auto-generated method stub</a:t>
            </a:r>
          </a:p>
          <a:p>
            <a:pPr marL="342900" indent="-342900" eaLnBrk="0" hangingPunct="0">
              <a:spcBef>
                <a:spcPct val="20000"/>
              </a:spcBef>
              <a:buNone/>
              <a:defRPr/>
            </a:pPr>
            <a:endParaRPr lang="en-IN" kern="0" dirty="0"/>
          </a:p>
          <a:p>
            <a:pPr marL="342900" indent="-342900" eaLnBrk="0" hangingPunct="0">
              <a:spcBef>
                <a:spcPct val="20000"/>
              </a:spcBef>
              <a:buNone/>
              <a:defRPr/>
            </a:pPr>
            <a:endParaRPr lang="en-IN" kern="0" dirty="0"/>
          </a:p>
          <a:p>
            <a:pPr marL="342900" indent="-342900" eaLnBrk="0" hangingPunct="0">
              <a:spcBef>
                <a:spcPct val="20000"/>
              </a:spcBef>
              <a:buNone/>
              <a:defRPr/>
            </a:pPr>
            <a:r>
              <a:rPr lang="en-IN" kern="0" dirty="0"/>
              <a:t>A </a:t>
            </a:r>
            <a:r>
              <a:rPr lang="en-IN" kern="0" dirty="0" err="1"/>
              <a:t>a</a:t>
            </a:r>
            <a:r>
              <a:rPr lang="en-IN" kern="0" dirty="0"/>
              <a:t> = </a:t>
            </a:r>
            <a:r>
              <a:rPr lang="en-IN" b="1" kern="0" dirty="0"/>
              <a:t>new A();</a:t>
            </a:r>
          </a:p>
          <a:p>
            <a:pPr marL="342900" indent="-342900" eaLnBrk="0" hangingPunct="0">
              <a:spcBef>
                <a:spcPct val="20000"/>
              </a:spcBef>
              <a:buNone/>
              <a:defRPr/>
            </a:pPr>
            <a:r>
              <a:rPr lang="en-IN" kern="0" dirty="0"/>
              <a:t>B </a:t>
            </a:r>
            <a:r>
              <a:rPr lang="en-IN" kern="0" dirty="0" err="1"/>
              <a:t>b</a:t>
            </a:r>
            <a:r>
              <a:rPr lang="en-IN" kern="0" dirty="0"/>
              <a:t> = </a:t>
            </a:r>
            <a:r>
              <a:rPr lang="en-IN" b="1" kern="0" dirty="0"/>
              <a:t>new B();</a:t>
            </a:r>
          </a:p>
          <a:p>
            <a:pPr marL="342900" indent="-342900" eaLnBrk="0" hangingPunct="0">
              <a:spcBef>
                <a:spcPct val="20000"/>
              </a:spcBef>
              <a:buNone/>
              <a:defRPr/>
            </a:pPr>
            <a:r>
              <a:rPr lang="en-IN" kern="0" dirty="0"/>
              <a:t>C </a:t>
            </a:r>
            <a:r>
              <a:rPr lang="en-IN" kern="0" dirty="0" err="1"/>
              <a:t>c</a:t>
            </a:r>
            <a:r>
              <a:rPr lang="en-IN" kern="0" dirty="0"/>
              <a:t> = </a:t>
            </a:r>
            <a:r>
              <a:rPr lang="en-IN" b="1" kern="0" dirty="0"/>
              <a:t>new C();</a:t>
            </a:r>
          </a:p>
          <a:p>
            <a:pPr marL="342900" indent="-342900" eaLnBrk="0" hangingPunct="0">
              <a:spcBef>
                <a:spcPct val="20000"/>
              </a:spcBef>
              <a:buNone/>
              <a:defRPr/>
            </a:pPr>
            <a:endParaRPr lang="en-IN" kern="0" dirty="0"/>
          </a:p>
          <a:p>
            <a:pPr marL="342900" indent="-342900" eaLnBrk="0" hangingPunct="0">
              <a:spcBef>
                <a:spcPct val="20000"/>
              </a:spcBef>
              <a:buNone/>
              <a:defRPr/>
            </a:pPr>
            <a:r>
              <a:rPr lang="en-IN" kern="0" dirty="0"/>
              <a:t>A x;</a:t>
            </a:r>
          </a:p>
          <a:p>
            <a:pPr marL="342900" indent="-342900" eaLnBrk="0" hangingPunct="0">
              <a:spcBef>
                <a:spcPct val="20000"/>
              </a:spcBef>
              <a:buNone/>
              <a:defRPr/>
            </a:pPr>
            <a:r>
              <a:rPr lang="en-IN" kern="0" dirty="0"/>
              <a:t>x= a;</a:t>
            </a:r>
          </a:p>
          <a:p>
            <a:pPr marL="342900" indent="-342900" eaLnBrk="0" hangingPunct="0">
              <a:spcBef>
                <a:spcPct val="20000"/>
              </a:spcBef>
              <a:buNone/>
              <a:defRPr/>
            </a:pPr>
            <a:r>
              <a:rPr lang="en-IN" kern="0" dirty="0" err="1"/>
              <a:t>x.show</a:t>
            </a:r>
            <a:r>
              <a:rPr lang="en-IN" kern="0" dirty="0"/>
              <a:t>();</a:t>
            </a:r>
          </a:p>
          <a:p>
            <a:pPr marL="342900" indent="-342900" eaLnBrk="0" hangingPunct="0">
              <a:spcBef>
                <a:spcPct val="20000"/>
              </a:spcBef>
              <a:buNone/>
              <a:defRPr/>
            </a:pPr>
            <a:r>
              <a:rPr lang="en-IN" kern="0" dirty="0"/>
              <a:t>x= b;</a:t>
            </a:r>
          </a:p>
          <a:p>
            <a:pPr marL="342900" indent="-342900" eaLnBrk="0" hangingPunct="0">
              <a:spcBef>
                <a:spcPct val="20000"/>
              </a:spcBef>
              <a:buNone/>
              <a:defRPr/>
            </a:pPr>
            <a:r>
              <a:rPr lang="en-IN" kern="0" dirty="0" err="1"/>
              <a:t>b.show</a:t>
            </a:r>
            <a:r>
              <a:rPr lang="en-IN" kern="0" dirty="0"/>
              <a:t>();</a:t>
            </a:r>
          </a:p>
          <a:p>
            <a:pPr marL="342900" indent="-342900" eaLnBrk="0" hangingPunct="0">
              <a:spcBef>
                <a:spcPct val="20000"/>
              </a:spcBef>
              <a:buNone/>
              <a:defRPr/>
            </a:pPr>
            <a:r>
              <a:rPr lang="en-IN" kern="0" dirty="0"/>
              <a:t>x=c;</a:t>
            </a:r>
          </a:p>
          <a:p>
            <a:pPr marL="342900" indent="-342900" eaLnBrk="0" hangingPunct="0">
              <a:spcBef>
                <a:spcPct val="20000"/>
              </a:spcBef>
              <a:buNone/>
              <a:defRPr/>
            </a:pPr>
            <a:r>
              <a:rPr lang="en-IN" kern="0" dirty="0" err="1"/>
              <a:t>c.show</a:t>
            </a:r>
            <a:r>
              <a:rPr lang="en-IN" kern="0" dirty="0"/>
              <a:t>();</a:t>
            </a:r>
          </a:p>
          <a:p>
            <a:pPr marL="342900" indent="-342900" eaLnBrk="0" hangingPunct="0">
              <a:spcBef>
                <a:spcPct val="20000"/>
              </a:spcBef>
              <a:buNone/>
              <a:defRPr/>
            </a:pPr>
            <a:r>
              <a:rPr lang="en-IN" kern="0" dirty="0"/>
              <a:t>}</a:t>
            </a:r>
          </a:p>
          <a:p>
            <a:pPr marL="342900" indent="-342900" eaLnBrk="0" hangingPunct="0">
              <a:spcBef>
                <a:spcPct val="20000"/>
              </a:spcBef>
              <a:buNone/>
              <a:defRPr/>
            </a:pPr>
            <a:endParaRPr lang="en-IN" kern="0" dirty="0"/>
          </a:p>
          <a:p>
            <a:pPr marL="342900" indent="-342900" eaLnBrk="0" hangingPunct="0">
              <a:spcBef>
                <a:spcPct val="20000"/>
              </a:spcBef>
              <a:buNone/>
              <a:defRPr/>
            </a:pPr>
            <a:r>
              <a:rPr lang="en-IN" kern="0" dirty="0"/>
              <a:t>}</a:t>
            </a:r>
          </a:p>
          <a:p>
            <a:pPr>
              <a:buNone/>
            </a:pPr>
            <a:endParaRPr lang="en-US"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Object Class in java</a:t>
            </a:r>
          </a:p>
        </p:txBody>
      </p:sp>
      <p:sp>
        <p:nvSpPr>
          <p:cNvPr id="6" name="Content Placeholder 5"/>
          <p:cNvSpPr>
            <a:spLocks noGrp="1"/>
          </p:cNvSpPr>
          <p:nvPr>
            <p:ph sz="quarter" idx="1"/>
          </p:nvPr>
        </p:nvSpPr>
        <p:spPr>
          <a:xfrm>
            <a:off x="457200" y="1066800"/>
            <a:ext cx="7467600" cy="2743200"/>
          </a:xfrm>
        </p:spPr>
        <p:txBody>
          <a:bodyPr>
            <a:normAutofit fontScale="92500" lnSpcReduction="10000"/>
          </a:bodyPr>
          <a:lstStyle/>
          <a:p>
            <a:r>
              <a:rPr lang="en-US" dirty="0"/>
              <a:t>There is one special class “Object” in java.</a:t>
            </a:r>
          </a:p>
          <a:p>
            <a:r>
              <a:rPr lang="en-US" dirty="0"/>
              <a:t>All other classes are subclass of “Object”.</a:t>
            </a:r>
          </a:p>
          <a:p>
            <a:r>
              <a:rPr lang="en-US" dirty="0"/>
              <a:t>Reference variable of  type Object can refer to an object of all other classes.</a:t>
            </a:r>
          </a:p>
          <a:p>
            <a:r>
              <a:rPr lang="en-US" dirty="0"/>
              <a:t>The Object class provides some common behaviors to all the objects such as object can be compared, object can be cloned, object can be notified etc.</a:t>
            </a:r>
          </a:p>
          <a:p>
            <a:r>
              <a:rPr lang="en-US" dirty="0"/>
              <a:t>Class “Object” defines following methods, which means that they are available in every object.</a:t>
            </a:r>
          </a:p>
          <a:p>
            <a:endParaRPr lang="en-US" dirty="0"/>
          </a:p>
        </p:txBody>
      </p:sp>
      <p:pic>
        <p:nvPicPr>
          <p:cNvPr id="7" name="Picture 6" descr="img110.gif"/>
          <p:cNvPicPr>
            <a:picLocks noChangeAspect="1"/>
          </p:cNvPicPr>
          <p:nvPr/>
        </p:nvPicPr>
        <p:blipFill>
          <a:blip r:embed="rId2"/>
          <a:stretch>
            <a:fillRect/>
          </a:stretch>
        </p:blipFill>
        <p:spPr>
          <a:xfrm>
            <a:off x="2514600" y="3962400"/>
            <a:ext cx="4572000" cy="2345765"/>
          </a:xfrm>
          <a:prstGeom prst="rect">
            <a:avLst/>
          </a:prstGeom>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object class </a:t>
            </a:r>
          </a:p>
        </p:txBody>
      </p:sp>
      <p:pic>
        <p:nvPicPr>
          <p:cNvPr id="4" name="Content Placeholder 3" descr="img109.PNG"/>
          <p:cNvPicPr>
            <a:picLocks noGrp="1" noChangeAspect="1"/>
          </p:cNvPicPr>
          <p:nvPr>
            <p:ph sz="quarter" idx="1"/>
          </p:nvPr>
        </p:nvPicPr>
        <p:blipFill>
          <a:blip r:embed="rId2"/>
          <a:stretch>
            <a:fillRect/>
          </a:stretch>
        </p:blipFill>
        <p:spPr>
          <a:xfrm>
            <a:off x="533400" y="1143000"/>
            <a:ext cx="7505619" cy="5386093"/>
          </a:xfrm>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Abstraction in Java</a:t>
            </a:r>
          </a:p>
        </p:txBody>
      </p:sp>
      <p:sp>
        <p:nvSpPr>
          <p:cNvPr id="3" name="Content Placeholder 2"/>
          <p:cNvSpPr>
            <a:spLocks noGrp="1"/>
          </p:cNvSpPr>
          <p:nvPr>
            <p:ph sz="quarter" idx="1"/>
          </p:nvPr>
        </p:nvSpPr>
        <p:spPr/>
        <p:txBody>
          <a:bodyPr/>
          <a:lstStyle/>
          <a:p>
            <a:r>
              <a:rPr lang="en-US" b="1" dirty="0"/>
              <a:t>Abstraction</a:t>
            </a:r>
            <a:r>
              <a:rPr lang="en-US" dirty="0"/>
              <a:t> is a process of hiding the implementation details and showing only functionality to the user.</a:t>
            </a:r>
          </a:p>
          <a:p>
            <a:r>
              <a:rPr lang="en-US" dirty="0"/>
              <a:t>Another way, it shows only essential things to the user and hides the internal details, for example, sending SMS where you type the text and send the message. You don't know the internal processing about the message delivery.</a:t>
            </a:r>
          </a:p>
          <a:p>
            <a:r>
              <a:rPr lang="en-US" dirty="0"/>
              <a:t>Abstraction lets you focus on what the object does instead of how it does it.</a:t>
            </a:r>
          </a:p>
          <a:p>
            <a:r>
              <a:rPr lang="en-US" b="1" dirty="0"/>
              <a:t>Real World Example: </a:t>
            </a:r>
            <a:r>
              <a:rPr lang="en-US" dirty="0"/>
              <a:t>When you log into your email, compose and send a mail. Again there is a whole lot of background processing involved, verifying the recipient, sending request to the email server, sending your email. Here you are only interested in composing and clicking on the send button. What really happens when you click on the send button, is hidden from you.</a:t>
            </a: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Ways to achieve Abstraction</a:t>
            </a:r>
            <a:endParaRPr lang="en-US" dirty="0"/>
          </a:p>
        </p:txBody>
      </p:sp>
      <p:sp>
        <p:nvSpPr>
          <p:cNvPr id="3" name="Content Placeholder 2"/>
          <p:cNvSpPr>
            <a:spLocks noGrp="1"/>
          </p:cNvSpPr>
          <p:nvPr>
            <p:ph sz="quarter" idx="1"/>
          </p:nvPr>
        </p:nvSpPr>
        <p:spPr/>
        <p:txBody>
          <a:bodyPr/>
          <a:lstStyle/>
          <a:p>
            <a:r>
              <a:rPr lang="en-US" dirty="0"/>
              <a:t>There are two ways to achieve abstraction in java</a:t>
            </a:r>
          </a:p>
          <a:p>
            <a:pPr lvl="1"/>
            <a:r>
              <a:rPr lang="en-US" dirty="0"/>
              <a:t>Abstract class (0 to 100%)</a:t>
            </a:r>
          </a:p>
          <a:p>
            <a:pPr lvl="1"/>
            <a:r>
              <a:rPr lang="en-US" dirty="0"/>
              <a:t>Interface (100%)</a:t>
            </a: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Path and </a:t>
            </a:r>
            <a:r>
              <a:rPr lang="en-US" dirty="0" err="1"/>
              <a:t>Classpath</a:t>
            </a:r>
            <a:r>
              <a:rPr lang="en-US" dirty="0"/>
              <a:t> in JAVA</a:t>
            </a:r>
          </a:p>
        </p:txBody>
      </p:sp>
      <p:sp>
        <p:nvSpPr>
          <p:cNvPr id="4" name="Content Placeholder 3"/>
          <p:cNvSpPr>
            <a:spLocks noGrp="1"/>
          </p:cNvSpPr>
          <p:nvPr>
            <p:ph sz="quarter" idx="1"/>
          </p:nvPr>
        </p:nvSpPr>
        <p:spPr/>
        <p:txBody>
          <a:bodyPr/>
          <a:lstStyle/>
          <a:p>
            <a:r>
              <a:rPr lang="en-US" b="1" u="sng" dirty="0"/>
              <a:t>PATH:</a:t>
            </a:r>
          </a:p>
          <a:p>
            <a:pPr lvl="1"/>
            <a:r>
              <a:rPr lang="en-US" dirty="0"/>
              <a:t>PATH environment variable is used by operating system to find any binary or command typed in shell, this is true for both Windows and Linux environment.</a:t>
            </a:r>
          </a:p>
          <a:p>
            <a:pPr lvl="1"/>
            <a:r>
              <a:rPr lang="en-US" dirty="0"/>
              <a:t>It is an environment variable which is used to locate JDK binaries like "java" or "</a:t>
            </a:r>
            <a:r>
              <a:rPr lang="en-US" dirty="0" err="1"/>
              <a:t>javac</a:t>
            </a:r>
            <a:r>
              <a:rPr lang="en-US" dirty="0"/>
              <a:t>" command used to run java program and compile java source file.</a:t>
            </a:r>
          </a:p>
          <a:p>
            <a:pPr lvl="1"/>
            <a:endParaRPr lang="en-US" b="1" u="sng" dirty="0"/>
          </a:p>
          <a:p>
            <a:r>
              <a:rPr lang="en-US" b="1" u="sng" dirty="0"/>
              <a:t>CLASSPATH:</a:t>
            </a:r>
          </a:p>
          <a:p>
            <a:pPr lvl="1"/>
            <a:r>
              <a:rPr lang="en-US" dirty="0"/>
              <a:t>It is only used by Java Class Loaders to load class files.</a:t>
            </a:r>
          </a:p>
          <a:p>
            <a:pPr lvl="1"/>
            <a:r>
              <a:rPr lang="en-US" dirty="0"/>
              <a:t>CLASSPATH environment variable is used by System or Application </a:t>
            </a:r>
            <a:r>
              <a:rPr lang="en-US" dirty="0" err="1"/>
              <a:t>ClassLoader</a:t>
            </a:r>
            <a:r>
              <a:rPr lang="en-US" dirty="0"/>
              <a:t> to locate and load compile Java </a:t>
            </a:r>
            <a:r>
              <a:rPr lang="en-US" dirty="0" err="1"/>
              <a:t>bytecodes</a:t>
            </a:r>
            <a:r>
              <a:rPr lang="en-US" dirty="0"/>
              <a:t> stored in .class file.</a:t>
            </a:r>
          </a:p>
          <a:p>
            <a:pPr lvl="1"/>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 classes</a:t>
            </a:r>
          </a:p>
        </p:txBody>
      </p:sp>
      <p:sp>
        <p:nvSpPr>
          <p:cNvPr id="3" name="Content Placeholder 2"/>
          <p:cNvSpPr>
            <a:spLocks noGrp="1"/>
          </p:cNvSpPr>
          <p:nvPr>
            <p:ph sz="quarter" idx="1"/>
          </p:nvPr>
        </p:nvSpPr>
        <p:spPr/>
        <p:txBody>
          <a:bodyPr>
            <a:normAutofit fontScale="92500" lnSpcReduction="20000"/>
          </a:bodyPr>
          <a:lstStyle/>
          <a:p>
            <a:pPr>
              <a:lnSpc>
                <a:spcPct val="90000"/>
              </a:lnSpc>
            </a:pPr>
            <a:r>
              <a:rPr lang="en-US" dirty="0"/>
              <a:t>An </a:t>
            </a:r>
            <a:r>
              <a:rPr lang="en-US" i="1" dirty="0"/>
              <a:t>abstract class</a:t>
            </a:r>
            <a:r>
              <a:rPr lang="en-US" dirty="0"/>
              <a:t> is a class that is declared abstract—it may or may not include abstract methods. Abstract classes cannot be instantiated, but they can be </a:t>
            </a:r>
            <a:r>
              <a:rPr lang="en-US" dirty="0" err="1"/>
              <a:t>subclassed</a:t>
            </a:r>
            <a:r>
              <a:rPr lang="en-US" dirty="0"/>
              <a:t>. </a:t>
            </a:r>
          </a:p>
          <a:p>
            <a:pPr>
              <a:lnSpc>
                <a:spcPct val="90000"/>
              </a:lnSpc>
            </a:pPr>
            <a:r>
              <a:rPr lang="en-US" dirty="0"/>
              <a:t>An abstract class cannot be instantiated with new operator, such objects are not useful because abstract class is not fully defined.</a:t>
            </a:r>
          </a:p>
          <a:p>
            <a:pPr>
              <a:lnSpc>
                <a:spcPct val="90000"/>
              </a:lnSpc>
            </a:pPr>
            <a:r>
              <a:rPr lang="en-US" dirty="0"/>
              <a:t>You can not declare abstract constructor or abstract static method.</a:t>
            </a:r>
          </a:p>
          <a:p>
            <a:pPr>
              <a:lnSpc>
                <a:spcPct val="90000"/>
              </a:lnSpc>
            </a:pPr>
            <a:r>
              <a:rPr lang="en-US" dirty="0"/>
              <a:t>An </a:t>
            </a:r>
            <a:r>
              <a:rPr lang="en-US" i="1" dirty="0"/>
              <a:t>abstract method</a:t>
            </a:r>
            <a:r>
              <a:rPr lang="en-US" dirty="0"/>
              <a:t> is a method that is declared without an implementation (without braces, and followed by a semicolon), like this: </a:t>
            </a:r>
          </a:p>
          <a:p>
            <a:pPr lvl="1">
              <a:lnSpc>
                <a:spcPct val="90000"/>
              </a:lnSpc>
            </a:pPr>
            <a:r>
              <a:rPr lang="en-US" sz="1600" dirty="0"/>
              <a:t>abstract  return-type name(List of parameters);</a:t>
            </a:r>
          </a:p>
          <a:p>
            <a:pPr lvl="1">
              <a:lnSpc>
                <a:spcPct val="90000"/>
              </a:lnSpc>
            </a:pPr>
            <a:r>
              <a:rPr lang="en-US" sz="1600" dirty="0"/>
              <a:t>abstract void show();</a:t>
            </a:r>
          </a:p>
          <a:p>
            <a:pPr>
              <a:lnSpc>
                <a:spcPct val="90000"/>
              </a:lnSpc>
            </a:pPr>
            <a:r>
              <a:rPr lang="en-US" dirty="0"/>
              <a:t>When an abstract class is </a:t>
            </a:r>
            <a:r>
              <a:rPr lang="en-US" dirty="0" err="1"/>
              <a:t>subclassed</a:t>
            </a:r>
            <a:r>
              <a:rPr lang="en-US" dirty="0"/>
              <a:t>, the subclass usually provides implementations for all of the abstract methods in its parent class. However, if it does not, the subclass must also be declared abstract </a:t>
            </a:r>
          </a:p>
          <a:p>
            <a:pPr lvl="2">
              <a:lnSpc>
                <a:spcPct val="90000"/>
              </a:lnSpc>
              <a:buNone/>
            </a:pPr>
            <a:r>
              <a:rPr lang="en-US" sz="1700" dirty="0"/>
              <a:t>abstract  class </a:t>
            </a:r>
            <a:r>
              <a:rPr lang="en-US" sz="1700" dirty="0" err="1"/>
              <a:t>My_Abst</a:t>
            </a:r>
            <a:endParaRPr lang="en-US" sz="1700" dirty="0"/>
          </a:p>
          <a:p>
            <a:pPr lvl="2">
              <a:lnSpc>
                <a:spcPct val="90000"/>
              </a:lnSpc>
              <a:buNone/>
            </a:pPr>
            <a:r>
              <a:rPr lang="en-US" sz="1700" dirty="0"/>
              <a:t>{</a:t>
            </a:r>
          </a:p>
          <a:p>
            <a:pPr lvl="2">
              <a:lnSpc>
                <a:spcPct val="90000"/>
              </a:lnSpc>
              <a:buNone/>
            </a:pPr>
            <a:r>
              <a:rPr lang="en-US" sz="1700" dirty="0"/>
              <a:t>Void show()</a:t>
            </a:r>
          </a:p>
          <a:p>
            <a:pPr lvl="2">
              <a:lnSpc>
                <a:spcPct val="90000"/>
              </a:lnSpc>
              <a:buNone/>
            </a:pPr>
            <a:r>
              <a:rPr lang="en-US" sz="1700" dirty="0"/>
              <a:t>{//method body}</a:t>
            </a:r>
          </a:p>
          <a:p>
            <a:pPr lvl="2">
              <a:lnSpc>
                <a:spcPct val="90000"/>
              </a:lnSpc>
              <a:buNone/>
            </a:pPr>
            <a:r>
              <a:rPr lang="en-US" sz="1700" dirty="0" err="1"/>
              <a:t>abstarct</a:t>
            </a:r>
            <a:r>
              <a:rPr lang="en-US" sz="1700" dirty="0"/>
              <a:t> Void </a:t>
            </a:r>
            <a:r>
              <a:rPr lang="en-US" sz="1700" dirty="0" err="1"/>
              <a:t>disp</a:t>
            </a:r>
            <a:r>
              <a:rPr lang="en-US" sz="1700" dirty="0"/>
              <a:t>();</a:t>
            </a:r>
          </a:p>
          <a:p>
            <a:pPr lvl="2">
              <a:lnSpc>
                <a:spcPct val="90000"/>
              </a:lnSpc>
              <a:buNone/>
            </a:pPr>
            <a:r>
              <a:rPr lang="en-US" sz="1700" dirty="0"/>
              <a:t>}</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pic>
        <p:nvPicPr>
          <p:cNvPr id="4" name="Content Placeholder 3" descr="img111.jpg"/>
          <p:cNvPicPr>
            <a:picLocks noGrp="1" noChangeAspect="1"/>
          </p:cNvPicPr>
          <p:nvPr>
            <p:ph sz="quarter" idx="1"/>
          </p:nvPr>
        </p:nvPicPr>
        <p:blipFill>
          <a:blip r:embed="rId2"/>
          <a:stretch>
            <a:fillRect/>
          </a:stretch>
        </p:blipFill>
        <p:spPr>
          <a:xfrm>
            <a:off x="716606" y="1066800"/>
            <a:ext cx="6948787" cy="5407025"/>
          </a:xfrm>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sz="quarter" idx="1"/>
          </p:nvPr>
        </p:nvSpPr>
        <p:spPr/>
        <p:txBody>
          <a:bodyPr/>
          <a:lstStyle/>
          <a:p>
            <a:r>
              <a:rPr lang="en-US" b="1" dirty="0"/>
              <a:t>Example of abstract class-</a:t>
            </a:r>
          </a:p>
          <a:p>
            <a:endParaRPr lang="en-US" b="1" dirty="0"/>
          </a:p>
          <a:p>
            <a:endParaRPr lang="en-US" dirty="0"/>
          </a:p>
          <a:p>
            <a:endParaRPr lang="en-US" dirty="0"/>
          </a:p>
          <a:p>
            <a:endParaRPr lang="en-US" dirty="0"/>
          </a:p>
          <a:p>
            <a:r>
              <a:rPr lang="en-US" b="1" dirty="0"/>
              <a:t>Example of abstract method-</a:t>
            </a:r>
          </a:p>
          <a:p>
            <a:endParaRPr lang="en-US" dirty="0"/>
          </a:p>
        </p:txBody>
      </p:sp>
      <p:pic>
        <p:nvPicPr>
          <p:cNvPr id="4" name="Picture 3" descr="img112.PNG"/>
          <p:cNvPicPr>
            <a:picLocks noChangeAspect="1"/>
          </p:cNvPicPr>
          <p:nvPr/>
        </p:nvPicPr>
        <p:blipFill>
          <a:blip r:embed="rId2"/>
          <a:stretch>
            <a:fillRect/>
          </a:stretch>
        </p:blipFill>
        <p:spPr>
          <a:xfrm>
            <a:off x="914400" y="1524000"/>
            <a:ext cx="4019664" cy="1051656"/>
          </a:xfrm>
          <a:prstGeom prst="rect">
            <a:avLst/>
          </a:prstGeom>
        </p:spPr>
      </p:pic>
      <p:pic>
        <p:nvPicPr>
          <p:cNvPr id="5" name="Picture 4" descr="img113.PNG"/>
          <p:cNvPicPr>
            <a:picLocks noChangeAspect="1"/>
          </p:cNvPicPr>
          <p:nvPr/>
        </p:nvPicPr>
        <p:blipFill>
          <a:blip r:embed="rId3"/>
          <a:stretch>
            <a:fillRect/>
          </a:stretch>
        </p:blipFill>
        <p:spPr>
          <a:xfrm>
            <a:off x="304800" y="3733800"/>
            <a:ext cx="7924800" cy="912451"/>
          </a:xfrm>
          <a:prstGeom prst="rect">
            <a:avLst/>
          </a:prstGeom>
        </p:spPr>
      </p:pic>
      <p:sp>
        <p:nvSpPr>
          <p:cNvPr id="6" name="Rectangle 5"/>
          <p:cNvSpPr/>
          <p:nvPr/>
        </p:nvSpPr>
        <p:spPr>
          <a:xfrm>
            <a:off x="1219200" y="5481229"/>
            <a:ext cx="4572000" cy="646331"/>
          </a:xfrm>
          <a:prstGeom prst="rect">
            <a:avLst/>
          </a:prstGeom>
        </p:spPr>
        <p:txBody>
          <a:bodyPr>
            <a:spAutoFit/>
          </a:bodyPr>
          <a:lstStyle/>
          <a:p>
            <a:r>
              <a:rPr lang="en-US" dirty="0">
                <a:solidFill>
                  <a:srgbClr val="008000"/>
                </a:solidFill>
                <a:latin typeface="Arial" panose="020B0604020202020204" pitchFamily="34" charset="0"/>
              </a:rPr>
              <a:t>Rule: If there is an abstract method in a class, that class must be abstract.</a:t>
            </a:r>
            <a:endParaRPr lang="en-US" b="0" i="0" dirty="0">
              <a:solidFill>
                <a:srgbClr val="008000"/>
              </a:solidFill>
              <a:effectLst/>
              <a:latin typeface="Arial" panose="020B0604020202020204" pitchFamily="34" charset="0"/>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Example of Abstract class that has an abstract method</a:t>
            </a:r>
            <a:endParaRPr lang="en-US" dirty="0"/>
          </a:p>
        </p:txBody>
      </p:sp>
      <p:sp>
        <p:nvSpPr>
          <p:cNvPr id="3" name="Content Placeholder 2"/>
          <p:cNvSpPr>
            <a:spLocks noGrp="1"/>
          </p:cNvSpPr>
          <p:nvPr>
            <p:ph sz="quarter" idx="1"/>
          </p:nvPr>
        </p:nvSpPr>
        <p:spPr/>
        <p:txBody>
          <a:bodyPr/>
          <a:lstStyle/>
          <a:p>
            <a:r>
              <a:rPr lang="en-US" dirty="0"/>
              <a:t>In this example, Bike is an abstract class that contains only one abstract method run. </a:t>
            </a:r>
          </a:p>
          <a:p>
            <a:r>
              <a:rPr lang="en-US" dirty="0"/>
              <a:t>Its implementation is provided by the Honda class.</a:t>
            </a:r>
          </a:p>
        </p:txBody>
      </p:sp>
      <p:pic>
        <p:nvPicPr>
          <p:cNvPr id="4" name="Picture 3" descr="img114.PNG"/>
          <p:cNvPicPr>
            <a:picLocks noChangeAspect="1"/>
          </p:cNvPicPr>
          <p:nvPr/>
        </p:nvPicPr>
        <p:blipFill>
          <a:blip r:embed="rId2"/>
          <a:stretch>
            <a:fillRect/>
          </a:stretch>
        </p:blipFill>
        <p:spPr>
          <a:xfrm>
            <a:off x="990600" y="2362200"/>
            <a:ext cx="4448988" cy="3257728"/>
          </a:xfrm>
          <a:prstGeom prst="rect">
            <a:avLst/>
          </a:prstGeom>
        </p:spPr>
      </p:pic>
      <p:pic>
        <p:nvPicPr>
          <p:cNvPr id="5" name="Picture 4" descr="img115.PNG"/>
          <p:cNvPicPr>
            <a:picLocks noChangeAspect="1"/>
          </p:cNvPicPr>
          <p:nvPr/>
        </p:nvPicPr>
        <p:blipFill>
          <a:blip r:embed="rId3"/>
          <a:stretch>
            <a:fillRect/>
          </a:stretch>
        </p:blipFill>
        <p:spPr>
          <a:xfrm>
            <a:off x="5181600" y="5334001"/>
            <a:ext cx="2761559" cy="533400"/>
          </a:xfrm>
          <a:prstGeom prst="rect">
            <a:avLst/>
          </a:prstGeom>
        </p:spPr>
      </p:pic>
      <p:sp>
        <p:nvSpPr>
          <p:cNvPr id="6" name="TextBox 5"/>
          <p:cNvSpPr txBox="1"/>
          <p:nvPr/>
        </p:nvSpPr>
        <p:spPr>
          <a:xfrm>
            <a:off x="5334000" y="4953000"/>
            <a:ext cx="1828800" cy="381000"/>
          </a:xfrm>
          <a:prstGeom prst="rect">
            <a:avLst/>
          </a:prstGeom>
          <a:noFill/>
        </p:spPr>
        <p:txBody>
          <a:bodyPr wrap="square" rtlCol="0">
            <a:spAutoFit/>
          </a:bodyPr>
          <a:lstStyle/>
          <a:p>
            <a:r>
              <a:rPr lang="en-US" dirty="0"/>
              <a:t>Output:</a:t>
            </a: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Another example of Abstract class in java</a:t>
            </a:r>
            <a:endParaRPr lang="en-US" dirty="0"/>
          </a:p>
        </p:txBody>
      </p:sp>
      <p:pic>
        <p:nvPicPr>
          <p:cNvPr id="4" name="Content Placeholder 3" descr="img116.PNG"/>
          <p:cNvPicPr>
            <a:picLocks noGrp="1" noChangeAspect="1"/>
          </p:cNvPicPr>
          <p:nvPr>
            <p:ph sz="quarter" idx="1"/>
          </p:nvPr>
        </p:nvPicPr>
        <p:blipFill>
          <a:blip r:embed="rId2"/>
          <a:stretch>
            <a:fillRect/>
          </a:stretch>
        </p:blipFill>
        <p:spPr>
          <a:xfrm>
            <a:off x="609600" y="1066800"/>
            <a:ext cx="5833588" cy="5181600"/>
          </a:xfrm>
        </p:spPr>
      </p:pic>
      <p:pic>
        <p:nvPicPr>
          <p:cNvPr id="5" name="Picture 4" descr="img117.PNG"/>
          <p:cNvPicPr>
            <a:picLocks noChangeAspect="1"/>
          </p:cNvPicPr>
          <p:nvPr/>
        </p:nvPicPr>
        <p:blipFill>
          <a:blip r:embed="rId3"/>
          <a:stretch>
            <a:fillRect/>
          </a:stretch>
        </p:blipFill>
        <p:spPr>
          <a:xfrm>
            <a:off x="3614604" y="3143210"/>
            <a:ext cx="1914792" cy="571580"/>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Packages</a:t>
            </a:r>
          </a:p>
        </p:txBody>
      </p:sp>
      <p:sp>
        <p:nvSpPr>
          <p:cNvPr id="3" name="Content Placeholder 2"/>
          <p:cNvSpPr>
            <a:spLocks noGrp="1"/>
          </p:cNvSpPr>
          <p:nvPr>
            <p:ph sz="quarter" idx="1"/>
          </p:nvPr>
        </p:nvSpPr>
        <p:spPr/>
        <p:txBody>
          <a:bodyPr/>
          <a:lstStyle/>
          <a:p>
            <a:r>
              <a:rPr lang="en-US" dirty="0"/>
              <a:t>A </a:t>
            </a:r>
            <a:r>
              <a:rPr lang="en-US" b="1" dirty="0"/>
              <a:t>java package</a:t>
            </a:r>
            <a:r>
              <a:rPr lang="en-US" dirty="0"/>
              <a:t> is a group of similar types of classes, interfaces and sub-packages.</a:t>
            </a:r>
          </a:p>
          <a:p>
            <a:r>
              <a:rPr lang="en-US" dirty="0"/>
              <a:t>Package in java can be categorized in two form, built-in package and user-defined package.</a:t>
            </a:r>
          </a:p>
          <a:p>
            <a:r>
              <a:rPr lang="en-US" dirty="0"/>
              <a:t>There are many built-in packages such as java, </a:t>
            </a:r>
            <a:r>
              <a:rPr lang="en-US" dirty="0" err="1"/>
              <a:t>lang</a:t>
            </a:r>
            <a:r>
              <a:rPr lang="en-US" dirty="0"/>
              <a:t>, </a:t>
            </a:r>
            <a:r>
              <a:rPr lang="en-US" dirty="0" err="1"/>
              <a:t>awt</a:t>
            </a:r>
            <a:r>
              <a:rPr lang="en-US" dirty="0"/>
              <a:t>, </a:t>
            </a:r>
            <a:r>
              <a:rPr lang="en-US" dirty="0" err="1"/>
              <a:t>javax</a:t>
            </a:r>
            <a:r>
              <a:rPr lang="en-US" dirty="0"/>
              <a:t>, swing, net, </a:t>
            </a:r>
            <a:r>
              <a:rPr lang="en-US" dirty="0" err="1"/>
              <a:t>io</a:t>
            </a:r>
            <a:r>
              <a:rPr lang="en-US" dirty="0"/>
              <a:t>, </a:t>
            </a:r>
            <a:r>
              <a:rPr lang="en-US" dirty="0" err="1"/>
              <a:t>util</a:t>
            </a:r>
            <a:r>
              <a:rPr lang="en-US" dirty="0"/>
              <a:t>, </a:t>
            </a:r>
            <a:r>
              <a:rPr lang="en-US" dirty="0" err="1"/>
              <a:t>sql</a:t>
            </a:r>
            <a:r>
              <a:rPr lang="en-US" dirty="0"/>
              <a:t> etc.</a:t>
            </a:r>
          </a:p>
          <a:p>
            <a:r>
              <a:rPr lang="en-US" dirty="0"/>
              <a:t>Here, we will have the detailed learning of creating and using user-defined packages</a:t>
            </a:r>
          </a:p>
          <a:p>
            <a:r>
              <a:rPr lang="en-US" b="1" dirty="0"/>
              <a:t>Advantage of Java Package</a:t>
            </a:r>
          </a:p>
          <a:p>
            <a:pPr lvl="1"/>
            <a:r>
              <a:rPr lang="en-US" dirty="0"/>
              <a:t>Java package is used to categorize the classes and interfaces so that they can be easily maintained.</a:t>
            </a:r>
          </a:p>
          <a:p>
            <a:pPr lvl="1"/>
            <a:r>
              <a:rPr lang="en-US" dirty="0"/>
              <a:t>Java package provides access protection.</a:t>
            </a:r>
          </a:p>
          <a:p>
            <a:pPr lvl="1"/>
            <a:r>
              <a:rPr lang="en-US" dirty="0"/>
              <a:t>Java package removes naming collision.</a:t>
            </a:r>
          </a:p>
          <a:p>
            <a:pPr lvl="1"/>
            <a:endParaRPr lang="en-US" dirty="0"/>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g118.JPG"/>
          <p:cNvPicPr>
            <a:picLocks noGrp="1" noChangeAspect="1"/>
          </p:cNvPicPr>
          <p:nvPr>
            <p:ph sz="quarter" idx="1"/>
          </p:nvPr>
        </p:nvPicPr>
        <p:blipFill>
          <a:blip r:embed="rId2"/>
          <a:stretch>
            <a:fillRect/>
          </a:stretch>
        </p:blipFill>
        <p:spPr>
          <a:xfrm>
            <a:off x="757237" y="1143000"/>
            <a:ext cx="7409560" cy="4699001"/>
          </a:xfrm>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Simple example of java package</a:t>
            </a:r>
            <a:endParaRPr lang="en-US" dirty="0"/>
          </a:p>
        </p:txBody>
      </p:sp>
      <p:sp>
        <p:nvSpPr>
          <p:cNvPr id="3" name="Content Placeholder 2"/>
          <p:cNvSpPr>
            <a:spLocks noGrp="1"/>
          </p:cNvSpPr>
          <p:nvPr>
            <p:ph sz="quarter" idx="1"/>
          </p:nvPr>
        </p:nvSpPr>
        <p:spPr/>
        <p:txBody>
          <a:bodyPr/>
          <a:lstStyle/>
          <a:p>
            <a:r>
              <a:rPr lang="en-US" dirty="0"/>
              <a:t>The </a:t>
            </a:r>
            <a:r>
              <a:rPr lang="en-US" b="1" dirty="0"/>
              <a:t>package keyword</a:t>
            </a:r>
            <a:r>
              <a:rPr lang="en-US" dirty="0"/>
              <a:t> is used to create a package in java.</a:t>
            </a:r>
          </a:p>
          <a:p>
            <a:endParaRPr lang="en-US" dirty="0"/>
          </a:p>
          <a:p>
            <a:endParaRPr lang="en-US" dirty="0"/>
          </a:p>
          <a:p>
            <a:endParaRPr lang="en-US" dirty="0"/>
          </a:p>
          <a:p>
            <a:endParaRPr lang="en-US" dirty="0"/>
          </a:p>
          <a:p>
            <a:endParaRPr lang="en-US" dirty="0"/>
          </a:p>
          <a:p>
            <a:endParaRPr lang="en-US" dirty="0"/>
          </a:p>
          <a:p>
            <a:endParaRPr lang="en-US" dirty="0"/>
          </a:p>
          <a:p>
            <a:r>
              <a:rPr lang="en-US" b="1" dirty="0"/>
              <a:t>How to compile java package?</a:t>
            </a:r>
          </a:p>
          <a:p>
            <a:endParaRPr lang="en-US" dirty="0"/>
          </a:p>
        </p:txBody>
      </p:sp>
      <p:pic>
        <p:nvPicPr>
          <p:cNvPr id="4" name="Picture 3" descr="img119.PNG"/>
          <p:cNvPicPr>
            <a:picLocks noChangeAspect="1"/>
          </p:cNvPicPr>
          <p:nvPr/>
        </p:nvPicPr>
        <p:blipFill>
          <a:blip r:embed="rId2"/>
          <a:stretch>
            <a:fillRect/>
          </a:stretch>
        </p:blipFill>
        <p:spPr>
          <a:xfrm>
            <a:off x="838200" y="1676400"/>
            <a:ext cx="3738776" cy="2049921"/>
          </a:xfrm>
          <a:prstGeom prst="rect">
            <a:avLst/>
          </a:prstGeom>
        </p:spPr>
      </p:pic>
      <p:pic>
        <p:nvPicPr>
          <p:cNvPr id="5" name="Picture 4" descr="img121.PNG"/>
          <p:cNvPicPr>
            <a:picLocks noChangeAspect="1"/>
          </p:cNvPicPr>
          <p:nvPr/>
        </p:nvPicPr>
        <p:blipFill>
          <a:blip r:embed="rId3"/>
          <a:stretch>
            <a:fillRect/>
          </a:stretch>
        </p:blipFill>
        <p:spPr>
          <a:xfrm>
            <a:off x="914400" y="4572000"/>
            <a:ext cx="5353798" cy="1762371"/>
          </a:xfrm>
          <a:prstGeom prst="rect">
            <a:avLst/>
          </a:prstGeom>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b="1" dirty="0"/>
              <a:t>How to run java package program?</a:t>
            </a:r>
          </a:p>
          <a:p>
            <a:r>
              <a:rPr lang="en-US" dirty="0"/>
              <a:t>You need to use fully qualified name e.g. </a:t>
            </a:r>
            <a:r>
              <a:rPr lang="en-US" dirty="0" err="1"/>
              <a:t>mypack.Simple</a:t>
            </a:r>
            <a:r>
              <a:rPr lang="en-US" dirty="0"/>
              <a:t> etc to run the class.</a:t>
            </a:r>
            <a:endParaRPr lang="en-US" b="1" dirty="0"/>
          </a:p>
          <a:p>
            <a:endParaRPr lang="en-US" dirty="0"/>
          </a:p>
        </p:txBody>
      </p:sp>
      <p:pic>
        <p:nvPicPr>
          <p:cNvPr id="4" name="Picture 3" descr="img122.PNG"/>
          <p:cNvPicPr>
            <a:picLocks noChangeAspect="1"/>
          </p:cNvPicPr>
          <p:nvPr/>
        </p:nvPicPr>
        <p:blipFill>
          <a:blip r:embed="rId2"/>
          <a:stretch>
            <a:fillRect/>
          </a:stretch>
        </p:blipFill>
        <p:spPr>
          <a:xfrm>
            <a:off x="547125" y="2604972"/>
            <a:ext cx="8049749" cy="3110028"/>
          </a:xfrm>
          <a:prstGeom prst="rect">
            <a:avLst/>
          </a:prstGeom>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b="1" dirty="0"/>
              <a:t>How to access package from another package?</a:t>
            </a:r>
          </a:p>
          <a:p>
            <a:r>
              <a:rPr lang="en-US" dirty="0"/>
              <a:t>There are three ways to access the package from outside the package.</a:t>
            </a:r>
          </a:p>
          <a:p>
            <a:pPr lvl="1"/>
            <a:r>
              <a:rPr lang="en-US" dirty="0"/>
              <a:t>import package.*;</a:t>
            </a:r>
          </a:p>
          <a:p>
            <a:pPr lvl="1"/>
            <a:r>
              <a:rPr lang="en-US" dirty="0"/>
              <a:t>import </a:t>
            </a:r>
            <a:r>
              <a:rPr lang="en-US" dirty="0" err="1"/>
              <a:t>package.classname</a:t>
            </a:r>
            <a:r>
              <a:rPr lang="en-US" dirty="0"/>
              <a:t>;</a:t>
            </a:r>
          </a:p>
          <a:p>
            <a:pPr lvl="1"/>
            <a:r>
              <a:rPr lang="en-US" dirty="0"/>
              <a:t>fully qualified name.</a:t>
            </a:r>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to set path in java?</a:t>
            </a:r>
          </a:p>
        </p:txBody>
      </p:sp>
      <p:sp>
        <p:nvSpPr>
          <p:cNvPr id="3" name="Content Placeholder 2"/>
          <p:cNvSpPr>
            <a:spLocks noGrp="1"/>
          </p:cNvSpPr>
          <p:nvPr>
            <p:ph sz="quarter" idx="1"/>
          </p:nvPr>
        </p:nvSpPr>
        <p:spPr/>
        <p:txBody>
          <a:bodyPr/>
          <a:lstStyle/>
          <a:p>
            <a:r>
              <a:rPr lang="en-US" dirty="0"/>
              <a:t>There are two ways to set the path in Java:</a:t>
            </a:r>
          </a:p>
          <a:p>
            <a:pPr lvl="1"/>
            <a:r>
              <a:rPr lang="en-US" dirty="0"/>
              <a:t>Temporary</a:t>
            </a:r>
          </a:p>
          <a:p>
            <a:pPr lvl="1"/>
            <a:r>
              <a:rPr lang="en-US" dirty="0"/>
              <a:t>Permanent</a:t>
            </a:r>
          </a:p>
          <a:p>
            <a:endParaRPr lang="en-US" dirty="0"/>
          </a:p>
          <a:p>
            <a:endParaRPr lang="en-US" dirty="0"/>
          </a:p>
          <a:p>
            <a:r>
              <a:rPr lang="en-US" b="1" dirty="0"/>
              <a:t>How to set the Temporary Path of JDK in Windows?</a:t>
            </a:r>
          </a:p>
          <a:p>
            <a:r>
              <a:rPr lang="en-US" dirty="0"/>
              <a:t>To set the temporary path of JDK, you need to follow the following steps:</a:t>
            </a:r>
          </a:p>
          <a:p>
            <a:pPr lvl="1"/>
            <a:r>
              <a:rPr lang="en-US" dirty="0"/>
              <a:t>Open the command prompt</a:t>
            </a:r>
          </a:p>
          <a:p>
            <a:pPr lvl="1"/>
            <a:r>
              <a:rPr lang="en-US" dirty="0"/>
              <a:t>Copy the path of the JDK/bin directory</a:t>
            </a:r>
          </a:p>
          <a:p>
            <a:pPr lvl="1"/>
            <a:r>
              <a:rPr lang="en-US" dirty="0"/>
              <a:t>Write in command prompt: set path=</a:t>
            </a:r>
            <a:r>
              <a:rPr lang="en-US" dirty="0" err="1"/>
              <a:t>copied_path</a:t>
            </a:r>
            <a:endParaRPr lang="en-US" dirty="0"/>
          </a:p>
          <a:p>
            <a:r>
              <a:rPr lang="en-US" b="1" dirty="0"/>
              <a:t>For Example:</a:t>
            </a:r>
          </a:p>
          <a:p>
            <a:r>
              <a:rPr lang="en-US" dirty="0"/>
              <a:t>set path=C:\Program Files\Java\jdk1.6.0_23\bin</a:t>
            </a:r>
          </a:p>
          <a:p>
            <a:endParaRPr lang="en-US" b="1" dirty="0"/>
          </a:p>
          <a:p>
            <a:endParaRPr lang="en-US" b="1" dirty="0"/>
          </a:p>
          <a:p>
            <a:endParaRPr lang="en-US" dirty="0"/>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Using packagename.*</a:t>
            </a:r>
            <a:endParaRPr lang="en-US" dirty="0"/>
          </a:p>
        </p:txBody>
      </p:sp>
      <p:sp>
        <p:nvSpPr>
          <p:cNvPr id="3" name="Content Placeholder 2"/>
          <p:cNvSpPr>
            <a:spLocks noGrp="1"/>
          </p:cNvSpPr>
          <p:nvPr>
            <p:ph sz="quarter" idx="1"/>
          </p:nvPr>
        </p:nvSpPr>
        <p:spPr>
          <a:xfrm>
            <a:off x="457200" y="1066800"/>
            <a:ext cx="7467600" cy="1371600"/>
          </a:xfrm>
        </p:spPr>
        <p:txBody>
          <a:bodyPr>
            <a:normAutofit fontScale="92500"/>
          </a:bodyPr>
          <a:lstStyle/>
          <a:p>
            <a:r>
              <a:rPr lang="en-US" dirty="0"/>
              <a:t>If you use package.* then all the classes and interfaces of this package will be accessible but not sub-packages.</a:t>
            </a:r>
          </a:p>
          <a:p>
            <a:r>
              <a:rPr lang="en-US" dirty="0"/>
              <a:t>The import keyword is used to make the classes and interface of another package accessible to the current package.</a:t>
            </a:r>
          </a:p>
          <a:p>
            <a:endParaRPr lang="en-US" dirty="0"/>
          </a:p>
        </p:txBody>
      </p:sp>
      <p:pic>
        <p:nvPicPr>
          <p:cNvPr id="4" name="Picture 3" descr="img123.PNG"/>
          <p:cNvPicPr>
            <a:picLocks noChangeAspect="1"/>
          </p:cNvPicPr>
          <p:nvPr/>
        </p:nvPicPr>
        <p:blipFill>
          <a:blip r:embed="rId2"/>
          <a:stretch>
            <a:fillRect/>
          </a:stretch>
        </p:blipFill>
        <p:spPr>
          <a:xfrm>
            <a:off x="990600" y="2438400"/>
            <a:ext cx="3962400" cy="4186687"/>
          </a:xfrm>
          <a:prstGeom prst="rect">
            <a:avLst/>
          </a:prstGeom>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Using </a:t>
            </a:r>
            <a:r>
              <a:rPr lang="en-US" b="0" dirty="0" err="1"/>
              <a:t>packagename.classname</a:t>
            </a:r>
            <a:endParaRPr lang="en-US" dirty="0"/>
          </a:p>
        </p:txBody>
      </p:sp>
      <p:sp>
        <p:nvSpPr>
          <p:cNvPr id="3" name="Content Placeholder 2"/>
          <p:cNvSpPr>
            <a:spLocks noGrp="1"/>
          </p:cNvSpPr>
          <p:nvPr>
            <p:ph sz="quarter" idx="1"/>
          </p:nvPr>
        </p:nvSpPr>
        <p:spPr/>
        <p:txBody>
          <a:bodyPr/>
          <a:lstStyle/>
          <a:p>
            <a:r>
              <a:rPr lang="en-US" dirty="0"/>
              <a:t>If you import </a:t>
            </a:r>
            <a:r>
              <a:rPr lang="en-US" dirty="0" err="1"/>
              <a:t>package.classname</a:t>
            </a:r>
            <a:r>
              <a:rPr lang="en-US" dirty="0"/>
              <a:t> then only declared class of this package will be accessible.</a:t>
            </a:r>
          </a:p>
        </p:txBody>
      </p:sp>
      <p:pic>
        <p:nvPicPr>
          <p:cNvPr id="4" name="Picture 3" descr="img124.PNG"/>
          <p:cNvPicPr>
            <a:picLocks noChangeAspect="1"/>
          </p:cNvPicPr>
          <p:nvPr/>
        </p:nvPicPr>
        <p:blipFill>
          <a:blip r:embed="rId2"/>
          <a:stretch>
            <a:fillRect/>
          </a:stretch>
        </p:blipFill>
        <p:spPr>
          <a:xfrm>
            <a:off x="533400" y="1905000"/>
            <a:ext cx="4000984" cy="4629796"/>
          </a:xfrm>
          <a:prstGeom prst="rect">
            <a:avLst/>
          </a:prstGeom>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Using fully qualified name</a:t>
            </a:r>
            <a:endParaRPr lang="en-US" dirty="0"/>
          </a:p>
        </p:txBody>
      </p:sp>
      <p:sp>
        <p:nvSpPr>
          <p:cNvPr id="3" name="Content Placeholder 2"/>
          <p:cNvSpPr>
            <a:spLocks noGrp="1"/>
          </p:cNvSpPr>
          <p:nvPr>
            <p:ph sz="quarter" idx="1"/>
          </p:nvPr>
        </p:nvSpPr>
        <p:spPr/>
        <p:txBody>
          <a:bodyPr/>
          <a:lstStyle/>
          <a:p>
            <a:r>
              <a:rPr lang="en-US" dirty="0"/>
              <a:t>If you use fully qualified name then only declared class of this package will be accessible. </a:t>
            </a:r>
          </a:p>
          <a:p>
            <a:r>
              <a:rPr lang="en-US" dirty="0"/>
              <a:t>Now there is no need to import. But you need to use fully qualified name every time when you are accessing the class or interface.</a:t>
            </a:r>
          </a:p>
          <a:p>
            <a:r>
              <a:rPr lang="en-US" dirty="0"/>
              <a:t>It is generally used when two packages have same class name e.g. </a:t>
            </a:r>
            <a:r>
              <a:rPr lang="en-US" dirty="0" err="1"/>
              <a:t>java.util</a:t>
            </a:r>
            <a:r>
              <a:rPr lang="en-US" dirty="0"/>
              <a:t> and java.sql packages contain Date class.</a:t>
            </a:r>
          </a:p>
          <a:p>
            <a:endParaRPr lang="en-US" dirty="0"/>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pic>
        <p:nvPicPr>
          <p:cNvPr id="4" name="Content Placeholder 3" descr="img125.PNG"/>
          <p:cNvPicPr>
            <a:picLocks noGrp="1" noChangeAspect="1"/>
          </p:cNvPicPr>
          <p:nvPr>
            <p:ph sz="quarter" idx="1"/>
          </p:nvPr>
        </p:nvPicPr>
        <p:blipFill>
          <a:blip r:embed="rId2"/>
          <a:stretch>
            <a:fillRect/>
          </a:stretch>
        </p:blipFill>
        <p:spPr>
          <a:xfrm>
            <a:off x="762000" y="1219200"/>
            <a:ext cx="7315200" cy="3505200"/>
          </a:xfrm>
        </p:spPr>
      </p:pic>
      <p:sp>
        <p:nvSpPr>
          <p:cNvPr id="5" name="Rectangle 4"/>
          <p:cNvSpPr/>
          <p:nvPr/>
        </p:nvSpPr>
        <p:spPr>
          <a:xfrm>
            <a:off x="685800" y="5334000"/>
            <a:ext cx="7543800" cy="923330"/>
          </a:xfrm>
          <a:prstGeom prst="rect">
            <a:avLst/>
          </a:prstGeom>
        </p:spPr>
        <p:txBody>
          <a:bodyPr wrap="square">
            <a:spAutoFit/>
          </a:bodyPr>
          <a:lstStyle/>
          <a:p>
            <a:r>
              <a:rPr lang="en-US" dirty="0"/>
              <a:t>If you import a package, all the classes and interface of that package will be imported excluding the classes and interfaces of the </a:t>
            </a:r>
            <a:r>
              <a:rPr lang="en-US" dirty="0" err="1"/>
              <a:t>subpackages</a:t>
            </a:r>
            <a:r>
              <a:rPr lang="en-US" dirty="0"/>
              <a:t>. Hence, you need to import the </a:t>
            </a:r>
            <a:r>
              <a:rPr lang="en-US" dirty="0" err="1"/>
              <a:t>subpackage</a:t>
            </a:r>
            <a:r>
              <a:rPr lang="en-US" dirty="0"/>
              <a:t> as well.</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err="1"/>
              <a:t>Subpackage</a:t>
            </a:r>
            <a:r>
              <a:rPr lang="en-US" b="0" dirty="0"/>
              <a:t> in java</a:t>
            </a:r>
            <a:endParaRPr lang="en-US" dirty="0"/>
          </a:p>
        </p:txBody>
      </p:sp>
      <p:sp>
        <p:nvSpPr>
          <p:cNvPr id="3" name="Content Placeholder 2"/>
          <p:cNvSpPr>
            <a:spLocks noGrp="1"/>
          </p:cNvSpPr>
          <p:nvPr>
            <p:ph sz="quarter" idx="1"/>
          </p:nvPr>
        </p:nvSpPr>
        <p:spPr/>
        <p:txBody>
          <a:bodyPr/>
          <a:lstStyle/>
          <a:p>
            <a:r>
              <a:rPr lang="en-US" dirty="0"/>
              <a:t>Package inside the package is called the </a:t>
            </a:r>
            <a:r>
              <a:rPr lang="en-US" b="1" dirty="0" err="1"/>
              <a:t>subpackage</a:t>
            </a:r>
            <a:r>
              <a:rPr lang="en-US" dirty="0"/>
              <a:t>. It should be created </a:t>
            </a:r>
            <a:r>
              <a:rPr lang="en-US" b="1" dirty="0"/>
              <a:t>to categorize the package further</a:t>
            </a:r>
            <a:r>
              <a:rPr lang="en-US" dirty="0"/>
              <a:t>.</a:t>
            </a:r>
          </a:p>
          <a:p>
            <a:endParaRPr lang="en-US" dirty="0"/>
          </a:p>
          <a:p>
            <a:r>
              <a:rPr lang="en-US" dirty="0"/>
              <a:t>Let's take an example, Sun Microsystem has defined a package named java that contains many classes like System, String, Reader, Writer, Socket etc. </a:t>
            </a:r>
          </a:p>
          <a:p>
            <a:r>
              <a:rPr lang="en-US" dirty="0"/>
              <a:t>These classes represent a particular group e.g. Reader and Writer classes are for </a:t>
            </a:r>
            <a:r>
              <a:rPr lang="en-US" dirty="0" err="1"/>
              <a:t>Input/Output</a:t>
            </a:r>
            <a:r>
              <a:rPr lang="en-US" dirty="0"/>
              <a:t> operation, Socket and </a:t>
            </a:r>
            <a:r>
              <a:rPr lang="en-US" dirty="0" err="1"/>
              <a:t>ServerSocket</a:t>
            </a:r>
            <a:r>
              <a:rPr lang="en-US" dirty="0"/>
              <a:t> classes are for networking etc and so on. </a:t>
            </a:r>
          </a:p>
          <a:p>
            <a:r>
              <a:rPr lang="en-US" dirty="0"/>
              <a:t>So, Sun has subcategorized the java package into </a:t>
            </a:r>
            <a:r>
              <a:rPr lang="en-US" dirty="0" err="1"/>
              <a:t>subpackages</a:t>
            </a:r>
            <a:r>
              <a:rPr lang="en-US" dirty="0"/>
              <a:t> such as </a:t>
            </a:r>
            <a:r>
              <a:rPr lang="en-US" dirty="0" err="1"/>
              <a:t>lang</a:t>
            </a:r>
            <a:r>
              <a:rPr lang="en-US" dirty="0"/>
              <a:t>, net, </a:t>
            </a:r>
            <a:r>
              <a:rPr lang="en-US" dirty="0" err="1"/>
              <a:t>io</a:t>
            </a:r>
            <a:r>
              <a:rPr lang="en-US" dirty="0"/>
              <a:t> etc. and put the </a:t>
            </a:r>
            <a:r>
              <a:rPr lang="en-US" dirty="0" err="1"/>
              <a:t>Input/Output</a:t>
            </a:r>
            <a:r>
              <a:rPr lang="en-US" dirty="0"/>
              <a:t> related classes in </a:t>
            </a:r>
            <a:r>
              <a:rPr lang="en-US" dirty="0" err="1"/>
              <a:t>io</a:t>
            </a:r>
            <a:r>
              <a:rPr lang="en-US" dirty="0"/>
              <a:t> package, Server and </a:t>
            </a:r>
            <a:r>
              <a:rPr lang="en-US" dirty="0" err="1"/>
              <a:t>ServerSocket</a:t>
            </a:r>
            <a:r>
              <a:rPr lang="en-US" dirty="0"/>
              <a:t> classes in net packages and so on.</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pic>
        <p:nvPicPr>
          <p:cNvPr id="4" name="Content Placeholder 3" descr="img126.PNG"/>
          <p:cNvPicPr>
            <a:picLocks noGrp="1" noChangeAspect="1"/>
          </p:cNvPicPr>
          <p:nvPr>
            <p:ph sz="quarter" idx="1"/>
          </p:nvPr>
        </p:nvPicPr>
        <p:blipFill>
          <a:blip r:embed="rId2"/>
          <a:stretch>
            <a:fillRect/>
          </a:stretch>
        </p:blipFill>
        <p:spPr>
          <a:xfrm>
            <a:off x="762000" y="1447800"/>
            <a:ext cx="4434113" cy="4564912"/>
          </a:xfrm>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dirty="0"/>
              <a:t>Rule: There can be only one public class in a java source file and it must be saved by the public class name.</a:t>
            </a:r>
          </a:p>
          <a:p>
            <a:endParaRPr lang="en-US" dirty="0"/>
          </a:p>
        </p:txBody>
      </p:sp>
      <p:pic>
        <p:nvPicPr>
          <p:cNvPr id="4" name="Picture 3" descr="img127.PNG"/>
          <p:cNvPicPr>
            <a:picLocks noChangeAspect="1"/>
          </p:cNvPicPr>
          <p:nvPr/>
        </p:nvPicPr>
        <p:blipFill>
          <a:blip r:embed="rId2"/>
          <a:stretch>
            <a:fillRect/>
          </a:stretch>
        </p:blipFill>
        <p:spPr>
          <a:xfrm>
            <a:off x="457200" y="1828800"/>
            <a:ext cx="7772400" cy="4659820"/>
          </a:xfrm>
          <a:prstGeom prst="rect">
            <a:avLst/>
          </a:prstGeom>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Package class</a:t>
            </a:r>
            <a:endParaRPr lang="en-US" dirty="0"/>
          </a:p>
        </p:txBody>
      </p:sp>
      <p:sp>
        <p:nvSpPr>
          <p:cNvPr id="3" name="Content Placeholder 2"/>
          <p:cNvSpPr>
            <a:spLocks noGrp="1"/>
          </p:cNvSpPr>
          <p:nvPr>
            <p:ph sz="quarter" idx="1"/>
          </p:nvPr>
        </p:nvSpPr>
        <p:spPr/>
        <p:txBody>
          <a:bodyPr>
            <a:normAutofit fontScale="77500" lnSpcReduction="20000"/>
          </a:bodyPr>
          <a:lstStyle/>
          <a:p>
            <a:r>
              <a:rPr lang="en-US" dirty="0"/>
              <a:t>The package class provides methods to get information about the specification and implementation of a package. It provides methods such as </a:t>
            </a:r>
            <a:r>
              <a:rPr lang="en-US" dirty="0" err="1"/>
              <a:t>getName</a:t>
            </a:r>
            <a:r>
              <a:rPr lang="en-US" dirty="0"/>
              <a:t>(), </a:t>
            </a:r>
            <a:r>
              <a:rPr lang="en-US" dirty="0" err="1"/>
              <a:t>getImplementationTitle</a:t>
            </a:r>
            <a:r>
              <a:rPr lang="en-US" dirty="0"/>
              <a:t>(), </a:t>
            </a:r>
            <a:r>
              <a:rPr lang="en-US" dirty="0" err="1"/>
              <a:t>getImplementationVendor</a:t>
            </a:r>
            <a:r>
              <a:rPr lang="en-US" dirty="0"/>
              <a:t>(), </a:t>
            </a:r>
            <a:r>
              <a:rPr lang="en-US" dirty="0" err="1"/>
              <a:t>getImplementationVersion</a:t>
            </a:r>
            <a:r>
              <a:rPr lang="en-US" dirty="0"/>
              <a:t>() etc.</a:t>
            </a:r>
          </a:p>
          <a:p>
            <a:endParaRPr lang="en-US" dirty="0"/>
          </a:p>
          <a:p>
            <a:r>
              <a:rPr lang="en-US" b="1" dirty="0"/>
              <a:t>class</a:t>
            </a:r>
            <a:r>
              <a:rPr lang="en-US" dirty="0"/>
              <a:t> </a:t>
            </a:r>
            <a:r>
              <a:rPr lang="en-US" dirty="0" err="1"/>
              <a:t>PackageInfo</a:t>
            </a:r>
            <a:r>
              <a:rPr lang="en-US" dirty="0"/>
              <a:t>{  </a:t>
            </a:r>
          </a:p>
          <a:p>
            <a:r>
              <a:rPr lang="en-US" b="1" dirty="0"/>
              <a:t>public</a:t>
            </a:r>
            <a:r>
              <a:rPr lang="en-US" dirty="0"/>
              <a:t> </a:t>
            </a:r>
            <a:r>
              <a:rPr lang="en-US" b="1" dirty="0"/>
              <a:t>static</a:t>
            </a:r>
            <a:r>
              <a:rPr lang="en-US" dirty="0"/>
              <a:t> </a:t>
            </a:r>
            <a:r>
              <a:rPr lang="en-US" b="1" dirty="0"/>
              <a:t>void</a:t>
            </a:r>
            <a:r>
              <a:rPr lang="en-US" dirty="0"/>
              <a:t> main(String </a:t>
            </a:r>
            <a:r>
              <a:rPr lang="en-US" dirty="0" err="1"/>
              <a:t>args</a:t>
            </a:r>
            <a:r>
              <a:rPr lang="en-US" dirty="0"/>
              <a:t>[]){  </a:t>
            </a:r>
          </a:p>
          <a:p>
            <a:r>
              <a:rPr lang="en-US" dirty="0"/>
              <a:t>Package p=</a:t>
            </a:r>
            <a:r>
              <a:rPr lang="en-US" dirty="0" err="1"/>
              <a:t>Package.getPackage</a:t>
            </a:r>
            <a:r>
              <a:rPr lang="en-US" dirty="0"/>
              <a:t>("</a:t>
            </a:r>
            <a:r>
              <a:rPr lang="en-US" dirty="0" err="1"/>
              <a:t>java.lang</a:t>
            </a:r>
            <a:r>
              <a:rPr lang="en-US" dirty="0"/>
              <a:t>");  </a:t>
            </a:r>
          </a:p>
          <a:p>
            <a:r>
              <a:rPr lang="en-US" dirty="0" err="1"/>
              <a:t>System.out.println</a:t>
            </a:r>
            <a:r>
              <a:rPr lang="en-US" dirty="0"/>
              <a:t>("package name: "+</a:t>
            </a:r>
            <a:r>
              <a:rPr lang="en-US" dirty="0" err="1"/>
              <a:t>p.getName</a:t>
            </a:r>
            <a:r>
              <a:rPr lang="en-US" dirty="0"/>
              <a:t>());  </a:t>
            </a:r>
          </a:p>
          <a:p>
            <a:r>
              <a:rPr lang="en-US" dirty="0" err="1"/>
              <a:t>System.out.println</a:t>
            </a:r>
            <a:r>
              <a:rPr lang="en-US" dirty="0"/>
              <a:t>("Specification Title: "+</a:t>
            </a:r>
            <a:r>
              <a:rPr lang="en-US" dirty="0" err="1"/>
              <a:t>p.getSpecificationTitle</a:t>
            </a:r>
            <a:r>
              <a:rPr lang="en-US" dirty="0"/>
              <a:t>());  </a:t>
            </a:r>
          </a:p>
          <a:p>
            <a:r>
              <a:rPr lang="en-US" dirty="0" err="1"/>
              <a:t>System.out.println</a:t>
            </a:r>
            <a:r>
              <a:rPr lang="en-US" dirty="0"/>
              <a:t>("Specification Vendor: "+</a:t>
            </a:r>
            <a:r>
              <a:rPr lang="en-US" dirty="0" err="1"/>
              <a:t>p.getSpecificationVendor</a:t>
            </a:r>
            <a:r>
              <a:rPr lang="en-US" dirty="0"/>
              <a:t>());  </a:t>
            </a:r>
          </a:p>
          <a:p>
            <a:r>
              <a:rPr lang="en-US" dirty="0" err="1"/>
              <a:t>System.out.println</a:t>
            </a:r>
            <a:r>
              <a:rPr lang="en-US" dirty="0"/>
              <a:t>("Specification Version: "+</a:t>
            </a:r>
            <a:r>
              <a:rPr lang="en-US" dirty="0" err="1"/>
              <a:t>p.getSpecificationVersion</a:t>
            </a:r>
            <a:r>
              <a:rPr lang="en-US" dirty="0"/>
              <a:t>());  </a:t>
            </a:r>
          </a:p>
          <a:p>
            <a:r>
              <a:rPr lang="en-US" dirty="0"/>
              <a:t>  </a:t>
            </a:r>
          </a:p>
          <a:p>
            <a:r>
              <a:rPr lang="en-US" dirty="0" err="1"/>
              <a:t>System.out.println</a:t>
            </a:r>
            <a:r>
              <a:rPr lang="en-US" dirty="0"/>
              <a:t>("</a:t>
            </a:r>
            <a:r>
              <a:rPr lang="en-US" dirty="0" err="1"/>
              <a:t>Implementaion</a:t>
            </a:r>
            <a:r>
              <a:rPr lang="en-US" dirty="0"/>
              <a:t> Title: "+</a:t>
            </a:r>
            <a:r>
              <a:rPr lang="en-US" dirty="0" err="1"/>
              <a:t>p.getImplementationTitle</a:t>
            </a:r>
            <a:r>
              <a:rPr lang="en-US" dirty="0"/>
              <a:t>());  </a:t>
            </a:r>
          </a:p>
          <a:p>
            <a:r>
              <a:rPr lang="en-US" dirty="0" err="1"/>
              <a:t>System.out.println</a:t>
            </a:r>
            <a:r>
              <a:rPr lang="en-US" dirty="0"/>
              <a:t>("Implementation Vendor: "+</a:t>
            </a:r>
            <a:r>
              <a:rPr lang="en-US" dirty="0" err="1"/>
              <a:t>p.getImplementationVendor</a:t>
            </a:r>
            <a:r>
              <a:rPr lang="en-US" dirty="0"/>
              <a:t>());  </a:t>
            </a:r>
          </a:p>
          <a:p>
            <a:r>
              <a:rPr lang="en-US" dirty="0" err="1"/>
              <a:t>System.out.println</a:t>
            </a:r>
            <a:r>
              <a:rPr lang="en-US" dirty="0"/>
              <a:t>("Implementation Version: "+</a:t>
            </a:r>
            <a:r>
              <a:rPr lang="en-US" dirty="0" err="1"/>
              <a:t>p.getImplementationVersion</a:t>
            </a:r>
            <a:r>
              <a:rPr lang="en-US" dirty="0"/>
              <a:t>());  </a:t>
            </a:r>
          </a:p>
          <a:p>
            <a:r>
              <a:rPr lang="en-US" dirty="0" err="1"/>
              <a:t>System.out.println</a:t>
            </a:r>
            <a:r>
              <a:rPr lang="en-US" dirty="0"/>
              <a:t>("Is sealed: "+</a:t>
            </a:r>
            <a:r>
              <a:rPr lang="en-US" dirty="0" err="1"/>
              <a:t>p.isSealed</a:t>
            </a:r>
            <a:r>
              <a:rPr lang="en-US" dirty="0"/>
              <a:t>());  </a:t>
            </a:r>
          </a:p>
          <a:p>
            <a:r>
              <a:rPr lang="en-US" dirty="0"/>
              <a:t>   }  </a:t>
            </a:r>
          </a:p>
          <a:p>
            <a:r>
              <a:rPr lang="en-US" dirty="0"/>
              <a:t>}  </a:t>
            </a:r>
          </a:p>
          <a:p>
            <a:endParaRPr lang="en-US" dirty="0"/>
          </a:p>
        </p:txBody>
      </p:sp>
    </p:spTree>
    <p:extLst>
      <p:ext uri="{BB962C8B-B14F-4D97-AF65-F5344CB8AC3E}">
        <p14:creationId xmlns:p14="http://schemas.microsoft.com/office/powerpoint/2010/main" val="415890137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81469" y="2209800"/>
            <a:ext cx="7019062" cy="3216410"/>
          </a:xfrm>
        </p:spPr>
      </p:pic>
    </p:spTree>
    <p:extLst>
      <p:ext uri="{BB962C8B-B14F-4D97-AF65-F5344CB8AC3E}">
        <p14:creationId xmlns:p14="http://schemas.microsoft.com/office/powerpoint/2010/main" val="128764473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a:t>
            </a:r>
          </a:p>
        </p:txBody>
      </p:sp>
      <p:sp>
        <p:nvSpPr>
          <p:cNvPr id="3" name="Content Placeholder 2"/>
          <p:cNvSpPr>
            <a:spLocks noGrp="1"/>
          </p:cNvSpPr>
          <p:nvPr>
            <p:ph sz="quarter" idx="1"/>
          </p:nvPr>
        </p:nvSpPr>
        <p:spPr/>
        <p:txBody>
          <a:bodyPr/>
          <a:lstStyle/>
          <a:p>
            <a:r>
              <a:rPr lang="en-US" dirty="0"/>
              <a:t>An </a:t>
            </a:r>
            <a:r>
              <a:rPr lang="en-US" b="1" dirty="0"/>
              <a:t>interface in java</a:t>
            </a:r>
            <a:r>
              <a:rPr lang="en-US" dirty="0"/>
              <a:t> is a blueprint of a class. It has static constants and abstract methods.</a:t>
            </a:r>
          </a:p>
          <a:p>
            <a:r>
              <a:rPr lang="en-US" dirty="0"/>
              <a:t>The interface in Java is </a:t>
            </a:r>
            <a:r>
              <a:rPr lang="en-US" i="1" dirty="0"/>
              <a:t>a mechanism to achieve abstraction</a:t>
            </a:r>
            <a:r>
              <a:rPr lang="en-US" dirty="0"/>
              <a:t>. There can be only abstract methods in the Java interface, not method body. It is used to achieve abstraction and multiple inheritance in Java.</a:t>
            </a:r>
          </a:p>
          <a:p>
            <a:r>
              <a:rPr lang="en-US" dirty="0"/>
              <a:t>In other words, you can say that interfaces can have abstract methods and variables. It cannot have a method body.</a:t>
            </a:r>
          </a:p>
          <a:p>
            <a:r>
              <a:rPr lang="en-US" dirty="0"/>
              <a:t>Java Interface also </a:t>
            </a:r>
            <a:r>
              <a:rPr lang="en-US" b="1" dirty="0"/>
              <a:t>represents the IS-A relationship</a:t>
            </a:r>
            <a:r>
              <a:rPr lang="en-US" dirty="0"/>
              <a:t>.</a:t>
            </a:r>
          </a:p>
          <a:p>
            <a:r>
              <a:rPr lang="en-US" dirty="0"/>
              <a:t>It cannot be instantiated just like the abstract class.</a:t>
            </a:r>
          </a:p>
          <a:p>
            <a:r>
              <a:rPr lang="en-US" dirty="0"/>
              <a:t>Since Java 8, we can have </a:t>
            </a:r>
            <a:r>
              <a:rPr lang="en-US" b="1" dirty="0"/>
              <a:t>default and static methods</a:t>
            </a:r>
            <a:r>
              <a:rPr lang="en-US" dirty="0"/>
              <a:t> in an interface.</a:t>
            </a:r>
          </a:p>
          <a:p>
            <a:r>
              <a:rPr lang="en-US" dirty="0"/>
              <a:t>Since Java 9, we can have </a:t>
            </a:r>
            <a:r>
              <a:rPr lang="en-US" b="1" dirty="0"/>
              <a:t>private methods</a:t>
            </a:r>
            <a:r>
              <a:rPr lang="en-US" dirty="0"/>
              <a:t> in an interface.</a:t>
            </a:r>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	</a:t>
            </a:r>
          </a:p>
        </p:txBody>
      </p:sp>
      <p:sp>
        <p:nvSpPr>
          <p:cNvPr id="3" name="Content Placeholder 2"/>
          <p:cNvSpPr>
            <a:spLocks noGrp="1"/>
          </p:cNvSpPr>
          <p:nvPr>
            <p:ph sz="quarter" idx="1"/>
          </p:nvPr>
        </p:nvSpPr>
        <p:spPr/>
        <p:txBody>
          <a:bodyPr/>
          <a:lstStyle/>
          <a:p>
            <a:r>
              <a:rPr lang="en-US" b="1" dirty="0"/>
              <a:t>How to set Permanent Path of JDK in Windows?</a:t>
            </a:r>
          </a:p>
          <a:p>
            <a:r>
              <a:rPr lang="en-US" dirty="0"/>
              <a:t>For setting the permanent path of JDK, you need to follow these steps:</a:t>
            </a:r>
          </a:p>
          <a:p>
            <a:pPr lvl="1"/>
            <a:r>
              <a:rPr lang="en-US" dirty="0"/>
              <a:t>Go to </a:t>
            </a:r>
            <a:r>
              <a:rPr lang="en-US" dirty="0" err="1"/>
              <a:t>MyComputer</a:t>
            </a:r>
            <a:r>
              <a:rPr lang="en-US" dirty="0"/>
              <a:t> properties -&gt; advanced tab -&gt; environment variables -&gt; new tab of user variable -&gt; write path in variable name -&gt; write path of bin folder in variable value -&gt; ok -&gt; ok -&gt; ok</a:t>
            </a:r>
          </a:p>
          <a:p>
            <a:r>
              <a:rPr lang="en-US" dirty="0"/>
              <a:t/>
            </a:r>
            <a:br>
              <a:rPr lang="en-US" dirty="0"/>
            </a:br>
            <a:endParaRPr lang="en-US" b="1" dirty="0"/>
          </a:p>
          <a:p>
            <a:endParaRPr lang="en-US" dirty="0"/>
          </a:p>
          <a:p>
            <a:endParaRPr lang="en-US"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Why use Java interface?</a:t>
            </a:r>
            <a:endParaRPr lang="en-US" dirty="0"/>
          </a:p>
        </p:txBody>
      </p:sp>
      <p:sp>
        <p:nvSpPr>
          <p:cNvPr id="3" name="Content Placeholder 2"/>
          <p:cNvSpPr>
            <a:spLocks noGrp="1"/>
          </p:cNvSpPr>
          <p:nvPr>
            <p:ph sz="quarter" idx="1"/>
          </p:nvPr>
        </p:nvSpPr>
        <p:spPr/>
        <p:txBody>
          <a:bodyPr/>
          <a:lstStyle/>
          <a:p>
            <a:r>
              <a:rPr lang="en-US" dirty="0"/>
              <a:t>There are mainly three reasons to use interface. They are given below.</a:t>
            </a:r>
          </a:p>
          <a:p>
            <a:pPr lvl="1"/>
            <a:r>
              <a:rPr lang="en-US" dirty="0"/>
              <a:t>It is used to achieve abstraction.</a:t>
            </a:r>
          </a:p>
          <a:p>
            <a:pPr lvl="1"/>
            <a:r>
              <a:rPr lang="en-US" dirty="0"/>
              <a:t>By interface, we can support the functionality of multiple inheritance.</a:t>
            </a:r>
          </a:p>
          <a:p>
            <a:pPr lvl="1"/>
            <a:r>
              <a:rPr lang="en-US" dirty="0"/>
              <a:t>It can be used to achieve loose coupling.</a:t>
            </a:r>
          </a:p>
          <a:p>
            <a:endParaRPr lang="en-US" dirty="0"/>
          </a:p>
        </p:txBody>
      </p:sp>
      <p:pic>
        <p:nvPicPr>
          <p:cNvPr id="4" name="Picture 3" descr="img128.jpg"/>
          <p:cNvPicPr>
            <a:picLocks noChangeAspect="1"/>
          </p:cNvPicPr>
          <p:nvPr/>
        </p:nvPicPr>
        <p:blipFill>
          <a:blip r:embed="rId2"/>
          <a:stretch>
            <a:fillRect/>
          </a:stretch>
        </p:blipFill>
        <p:spPr>
          <a:xfrm>
            <a:off x="2590800" y="3124200"/>
            <a:ext cx="4572000" cy="3482163"/>
          </a:xfrm>
          <a:prstGeom prst="rect">
            <a:avLst/>
          </a:prstGeom>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sp>
        <p:nvSpPr>
          <p:cNvPr id="3" name="Content Placeholder 2"/>
          <p:cNvSpPr>
            <a:spLocks noGrp="1"/>
          </p:cNvSpPr>
          <p:nvPr>
            <p:ph sz="quarter" idx="1"/>
          </p:nvPr>
        </p:nvSpPr>
        <p:spPr/>
        <p:txBody>
          <a:bodyPr/>
          <a:lstStyle/>
          <a:p>
            <a:r>
              <a:rPr lang="en-US" dirty="0"/>
              <a:t>How to declare an interface?</a:t>
            </a:r>
          </a:p>
          <a:p>
            <a:r>
              <a:rPr lang="en-US" dirty="0"/>
              <a:t>An interface is declared by using the interface keyword. </a:t>
            </a:r>
          </a:p>
          <a:p>
            <a:r>
              <a:rPr lang="en-US" dirty="0"/>
              <a:t>It provides total abstraction; means all the methods in an interface are declared with the empty body, and all the fields are public, static and final by default. </a:t>
            </a:r>
          </a:p>
          <a:p>
            <a:r>
              <a:rPr lang="en-US" dirty="0"/>
              <a:t>A class that implements an interface must implement all the methods declared in the interface.</a:t>
            </a:r>
          </a:p>
        </p:txBody>
      </p:sp>
      <p:pic>
        <p:nvPicPr>
          <p:cNvPr id="4" name="Picture 3" descr="img129.PNG"/>
          <p:cNvPicPr>
            <a:picLocks noChangeAspect="1"/>
          </p:cNvPicPr>
          <p:nvPr/>
        </p:nvPicPr>
        <p:blipFill>
          <a:blip r:embed="rId2"/>
          <a:stretch>
            <a:fillRect/>
          </a:stretch>
        </p:blipFill>
        <p:spPr>
          <a:xfrm>
            <a:off x="838200" y="3733800"/>
            <a:ext cx="5334000" cy="2514600"/>
          </a:xfrm>
          <a:prstGeom prst="rect">
            <a:avLst/>
          </a:prstGeom>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Internal addition by the compiler</a:t>
            </a:r>
            <a:endParaRPr lang="en-US" dirty="0"/>
          </a:p>
        </p:txBody>
      </p:sp>
      <p:sp>
        <p:nvSpPr>
          <p:cNvPr id="3" name="Content Placeholder 2"/>
          <p:cNvSpPr>
            <a:spLocks noGrp="1"/>
          </p:cNvSpPr>
          <p:nvPr>
            <p:ph sz="quarter" idx="1"/>
          </p:nvPr>
        </p:nvSpPr>
        <p:spPr/>
        <p:txBody>
          <a:bodyPr/>
          <a:lstStyle/>
          <a:p>
            <a:r>
              <a:rPr lang="en-US" dirty="0"/>
              <a:t>The Java compiler adds public and abstract keywords before the interface method. Moreover, it adds public, static and final keywords before data members.</a:t>
            </a:r>
          </a:p>
          <a:p>
            <a:endParaRPr lang="en-US" dirty="0"/>
          </a:p>
        </p:txBody>
      </p:sp>
      <p:pic>
        <p:nvPicPr>
          <p:cNvPr id="4" name="Picture 3" descr="img130.PNG"/>
          <p:cNvPicPr>
            <a:picLocks noChangeAspect="1"/>
          </p:cNvPicPr>
          <p:nvPr/>
        </p:nvPicPr>
        <p:blipFill>
          <a:blip r:embed="rId2"/>
          <a:stretch>
            <a:fillRect/>
          </a:stretch>
        </p:blipFill>
        <p:spPr>
          <a:xfrm>
            <a:off x="609600" y="2490656"/>
            <a:ext cx="7543800" cy="3148144"/>
          </a:xfrm>
          <a:prstGeom prst="rect">
            <a:avLst/>
          </a:prstGeom>
        </p:spPr>
      </p:pic>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The relationship between classes and interfaces</a:t>
            </a:r>
          </a:p>
        </p:txBody>
      </p:sp>
      <p:sp>
        <p:nvSpPr>
          <p:cNvPr id="3" name="Content Placeholder 2"/>
          <p:cNvSpPr>
            <a:spLocks noGrp="1"/>
          </p:cNvSpPr>
          <p:nvPr>
            <p:ph sz="quarter" idx="1"/>
          </p:nvPr>
        </p:nvSpPr>
        <p:spPr/>
        <p:txBody>
          <a:bodyPr/>
          <a:lstStyle/>
          <a:p>
            <a:r>
              <a:rPr lang="en-US" dirty="0"/>
              <a:t>As shown in the figure given below, a class extends another class, an interface extends another interface, but a </a:t>
            </a:r>
            <a:r>
              <a:rPr lang="en-US" b="1" dirty="0"/>
              <a:t>class implements an interface</a:t>
            </a:r>
            <a:r>
              <a:rPr lang="en-US" dirty="0"/>
              <a:t>.</a:t>
            </a:r>
          </a:p>
        </p:txBody>
      </p:sp>
      <p:pic>
        <p:nvPicPr>
          <p:cNvPr id="4" name="Picture 3" descr="img131.jpg"/>
          <p:cNvPicPr>
            <a:picLocks noChangeAspect="1"/>
          </p:cNvPicPr>
          <p:nvPr/>
        </p:nvPicPr>
        <p:blipFill>
          <a:blip r:embed="rId2"/>
          <a:stretch>
            <a:fillRect/>
          </a:stretch>
        </p:blipFill>
        <p:spPr>
          <a:xfrm>
            <a:off x="1219200" y="2819400"/>
            <a:ext cx="5619750" cy="2714625"/>
          </a:xfrm>
          <a:prstGeom prst="rect">
            <a:avLst/>
          </a:prstGeom>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Java Interface Example</a:t>
            </a:r>
            <a:endParaRPr lang="en-US" dirty="0"/>
          </a:p>
        </p:txBody>
      </p:sp>
      <p:sp>
        <p:nvSpPr>
          <p:cNvPr id="3" name="Content Placeholder 2"/>
          <p:cNvSpPr>
            <a:spLocks noGrp="1"/>
          </p:cNvSpPr>
          <p:nvPr>
            <p:ph sz="quarter" idx="1"/>
          </p:nvPr>
        </p:nvSpPr>
        <p:spPr/>
        <p:txBody>
          <a:bodyPr/>
          <a:lstStyle/>
          <a:p>
            <a:r>
              <a:rPr lang="en-US" dirty="0"/>
              <a:t>In this example, the Printable interface has only one method, and its implementation is provided in the A6 class.</a:t>
            </a:r>
          </a:p>
        </p:txBody>
      </p:sp>
      <p:pic>
        <p:nvPicPr>
          <p:cNvPr id="4" name="Picture 3" descr="img132.PNG"/>
          <p:cNvPicPr>
            <a:picLocks noChangeAspect="1"/>
          </p:cNvPicPr>
          <p:nvPr/>
        </p:nvPicPr>
        <p:blipFill>
          <a:blip r:embed="rId2"/>
          <a:stretch>
            <a:fillRect/>
          </a:stretch>
        </p:blipFill>
        <p:spPr>
          <a:xfrm>
            <a:off x="838200" y="1905000"/>
            <a:ext cx="5029445" cy="3949753"/>
          </a:xfrm>
          <a:prstGeom prst="rect">
            <a:avLst/>
          </a:prstGeom>
        </p:spPr>
      </p:pic>
      <p:pic>
        <p:nvPicPr>
          <p:cNvPr id="5" name="Picture 4" descr="img133.PNG"/>
          <p:cNvPicPr>
            <a:picLocks noChangeAspect="1"/>
          </p:cNvPicPr>
          <p:nvPr/>
        </p:nvPicPr>
        <p:blipFill>
          <a:blip r:embed="rId3"/>
          <a:stretch>
            <a:fillRect/>
          </a:stretch>
        </p:blipFill>
        <p:spPr>
          <a:xfrm>
            <a:off x="5257800" y="4648200"/>
            <a:ext cx="2420472" cy="1524000"/>
          </a:xfrm>
          <a:prstGeom prst="rect">
            <a:avLst/>
          </a:prstGeom>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87362"/>
          </a:xfrm>
        </p:spPr>
        <p:txBody>
          <a:bodyPr>
            <a:normAutofit/>
          </a:bodyPr>
          <a:lstStyle/>
          <a:p>
            <a:r>
              <a:rPr lang="en-US" b="0" dirty="0"/>
              <a:t>Java Interface Example: Bank</a:t>
            </a:r>
            <a:endParaRPr lang="en-US" dirty="0"/>
          </a:p>
        </p:txBody>
      </p:sp>
      <p:pic>
        <p:nvPicPr>
          <p:cNvPr id="4" name="Content Placeholder 3" descr="img134.PNG"/>
          <p:cNvPicPr>
            <a:picLocks noGrp="1" noChangeAspect="1"/>
          </p:cNvPicPr>
          <p:nvPr>
            <p:ph sz="quarter" idx="1"/>
          </p:nvPr>
        </p:nvPicPr>
        <p:blipFill>
          <a:blip r:embed="rId2"/>
          <a:stretch>
            <a:fillRect/>
          </a:stretch>
        </p:blipFill>
        <p:spPr>
          <a:xfrm>
            <a:off x="609600" y="1066800"/>
            <a:ext cx="4624629" cy="4535449"/>
          </a:xfrm>
        </p:spPr>
      </p:pic>
      <p:pic>
        <p:nvPicPr>
          <p:cNvPr id="5" name="Picture 4" descr="img135.PNG"/>
          <p:cNvPicPr>
            <a:picLocks noChangeAspect="1"/>
          </p:cNvPicPr>
          <p:nvPr/>
        </p:nvPicPr>
        <p:blipFill>
          <a:blip r:embed="rId3"/>
          <a:stretch>
            <a:fillRect/>
          </a:stretch>
        </p:blipFill>
        <p:spPr>
          <a:xfrm>
            <a:off x="5410200" y="3657600"/>
            <a:ext cx="2281354" cy="1121122"/>
          </a:xfrm>
          <a:prstGeom prst="rect">
            <a:avLst/>
          </a:prstGeom>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Multiple inheritance in Java by interface</a:t>
            </a:r>
            <a:endParaRPr lang="en-US" dirty="0"/>
          </a:p>
        </p:txBody>
      </p:sp>
      <p:sp>
        <p:nvSpPr>
          <p:cNvPr id="3" name="Content Placeholder 2"/>
          <p:cNvSpPr>
            <a:spLocks noGrp="1"/>
          </p:cNvSpPr>
          <p:nvPr>
            <p:ph sz="quarter" idx="1"/>
          </p:nvPr>
        </p:nvSpPr>
        <p:spPr/>
        <p:txBody>
          <a:bodyPr/>
          <a:lstStyle/>
          <a:p>
            <a:r>
              <a:rPr lang="en-US" dirty="0"/>
              <a:t>If a class implements multiple interfaces, or an interface extends multiple interfaces, it is known as multiple inheritance.</a:t>
            </a:r>
          </a:p>
          <a:p>
            <a:r>
              <a:rPr lang="en-US" dirty="0"/>
              <a:t/>
            </a:r>
            <a:br>
              <a:rPr lang="en-US" dirty="0"/>
            </a:br>
            <a:endParaRPr lang="en-US" dirty="0"/>
          </a:p>
        </p:txBody>
      </p:sp>
      <p:pic>
        <p:nvPicPr>
          <p:cNvPr id="4" name="Picture 3" descr="img136.jpg"/>
          <p:cNvPicPr>
            <a:picLocks noChangeAspect="1"/>
          </p:cNvPicPr>
          <p:nvPr/>
        </p:nvPicPr>
        <p:blipFill>
          <a:blip r:embed="rId2"/>
          <a:stretch>
            <a:fillRect/>
          </a:stretch>
        </p:blipFill>
        <p:spPr>
          <a:xfrm>
            <a:off x="914400" y="2514600"/>
            <a:ext cx="6896100" cy="2743200"/>
          </a:xfrm>
          <a:prstGeom prst="rect">
            <a:avLst/>
          </a:prstGeom>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Content Placeholder 3" descr="img137.PNG"/>
          <p:cNvPicPr>
            <a:picLocks noGrp="1" noChangeAspect="1"/>
          </p:cNvPicPr>
          <p:nvPr>
            <p:ph sz="quarter" idx="1"/>
          </p:nvPr>
        </p:nvPicPr>
        <p:blipFill>
          <a:blip r:embed="rId2"/>
          <a:stretch>
            <a:fillRect/>
          </a:stretch>
        </p:blipFill>
        <p:spPr>
          <a:xfrm>
            <a:off x="685800" y="1066800"/>
            <a:ext cx="4738355" cy="5029200"/>
          </a:xfrm>
        </p:spPr>
      </p:pic>
      <p:pic>
        <p:nvPicPr>
          <p:cNvPr id="5" name="Picture 4" descr="img138.PNG"/>
          <p:cNvPicPr>
            <a:picLocks noChangeAspect="1"/>
          </p:cNvPicPr>
          <p:nvPr/>
        </p:nvPicPr>
        <p:blipFill>
          <a:blip r:embed="rId3"/>
          <a:stretch>
            <a:fillRect/>
          </a:stretch>
        </p:blipFill>
        <p:spPr>
          <a:xfrm>
            <a:off x="5410200" y="4495800"/>
            <a:ext cx="2047970" cy="1110518"/>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325562"/>
          </a:xfrm>
        </p:spPr>
        <p:txBody>
          <a:bodyPr>
            <a:normAutofit/>
          </a:bodyPr>
          <a:lstStyle/>
          <a:p>
            <a:r>
              <a:rPr lang="en-US" b="0" dirty="0"/>
              <a:t>Multiple inheritance is not supported through class in java, but it is possible by an interface, why?</a:t>
            </a:r>
            <a:endParaRPr lang="en-US" dirty="0"/>
          </a:p>
        </p:txBody>
      </p:sp>
      <p:sp>
        <p:nvSpPr>
          <p:cNvPr id="3" name="Content Placeholder 2"/>
          <p:cNvSpPr>
            <a:spLocks noGrp="1"/>
          </p:cNvSpPr>
          <p:nvPr>
            <p:ph sz="quarter" idx="1"/>
          </p:nvPr>
        </p:nvSpPr>
        <p:spPr>
          <a:xfrm>
            <a:off x="457200" y="1828800"/>
            <a:ext cx="7467600" cy="4645152"/>
          </a:xfrm>
        </p:spPr>
        <p:txBody>
          <a:bodyPr/>
          <a:lstStyle/>
          <a:p>
            <a:r>
              <a:rPr lang="en-US" dirty="0"/>
              <a:t>As we have explained in the inheritance chapter, multiple inheritance is not supported in the case of class because of ambiguity. </a:t>
            </a:r>
          </a:p>
          <a:p>
            <a:r>
              <a:rPr lang="en-US" dirty="0"/>
              <a:t>However, it is supported in case of an interface because there is no ambiguity. </a:t>
            </a:r>
          </a:p>
          <a:p>
            <a:r>
              <a:rPr lang="en-US" dirty="0"/>
              <a:t>It is because its implementation is provided by the implementation class. </a:t>
            </a:r>
          </a:p>
          <a:p>
            <a:r>
              <a:rPr lang="en-US" dirty="0"/>
              <a:t>For example</a:t>
            </a:r>
            <a:r>
              <a:rPr lang="en-US" dirty="0">
                <a:sym typeface="Wingdings" pitchFamily="2" charset="2"/>
              </a:rPr>
              <a:t>(on next slide)</a:t>
            </a:r>
            <a:endParaRPr lang="en-US" dirty="0"/>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pic>
        <p:nvPicPr>
          <p:cNvPr id="4" name="Content Placeholder 3" descr="img139.PNG"/>
          <p:cNvPicPr>
            <a:picLocks noGrp="1" noChangeAspect="1"/>
          </p:cNvPicPr>
          <p:nvPr>
            <p:ph sz="quarter" idx="1"/>
          </p:nvPr>
        </p:nvPicPr>
        <p:blipFill>
          <a:blip r:embed="rId2"/>
          <a:stretch>
            <a:fillRect/>
          </a:stretch>
        </p:blipFill>
        <p:spPr>
          <a:xfrm>
            <a:off x="533400" y="1295400"/>
            <a:ext cx="5024713" cy="4286141"/>
          </a:xfrm>
        </p:spPr>
      </p:pic>
      <p:pic>
        <p:nvPicPr>
          <p:cNvPr id="5" name="Picture 4" descr="img140.PNG"/>
          <p:cNvPicPr>
            <a:picLocks noChangeAspect="1"/>
          </p:cNvPicPr>
          <p:nvPr/>
        </p:nvPicPr>
        <p:blipFill>
          <a:blip r:embed="rId3"/>
          <a:stretch>
            <a:fillRect/>
          </a:stretch>
        </p:blipFill>
        <p:spPr>
          <a:xfrm>
            <a:off x="5638800" y="4953000"/>
            <a:ext cx="1706456" cy="107638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code execution</a:t>
            </a:r>
          </a:p>
        </p:txBody>
      </p:sp>
      <p:sp>
        <p:nvSpPr>
          <p:cNvPr id="3" name="Content Placeholder 2"/>
          <p:cNvSpPr>
            <a:spLocks noGrp="1"/>
          </p:cNvSpPr>
          <p:nvPr>
            <p:ph sz="quarter" idx="1"/>
          </p:nvPr>
        </p:nvSpPr>
        <p:spPr>
          <a:xfrm>
            <a:off x="457200" y="1066800"/>
            <a:ext cx="7467600" cy="1752600"/>
          </a:xfrm>
        </p:spPr>
        <p:txBody>
          <a:bodyPr/>
          <a:lstStyle/>
          <a:p>
            <a:r>
              <a:rPr lang="en-US" dirty="0"/>
              <a:t>Java code can be executed using notepad and command prompt.</a:t>
            </a:r>
          </a:p>
          <a:p>
            <a:r>
              <a:rPr lang="en-US" dirty="0"/>
              <a:t>Java code cab be executed using any IDE Eclipse, </a:t>
            </a:r>
            <a:r>
              <a:rPr lang="en-US" dirty="0" err="1"/>
              <a:t>NetBeans</a:t>
            </a:r>
            <a:r>
              <a:rPr lang="en-US" dirty="0"/>
              <a:t>.</a:t>
            </a:r>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Interface inheritance</a:t>
            </a:r>
            <a:endParaRPr lang="en-US" dirty="0"/>
          </a:p>
        </p:txBody>
      </p:sp>
      <p:sp>
        <p:nvSpPr>
          <p:cNvPr id="3" name="Content Placeholder 2"/>
          <p:cNvSpPr>
            <a:spLocks noGrp="1"/>
          </p:cNvSpPr>
          <p:nvPr>
            <p:ph sz="quarter" idx="1"/>
          </p:nvPr>
        </p:nvSpPr>
        <p:spPr/>
        <p:txBody>
          <a:bodyPr/>
          <a:lstStyle/>
          <a:p>
            <a:r>
              <a:rPr lang="en-US" dirty="0"/>
              <a:t>A class implements an interface, but one interface extends another interface.</a:t>
            </a:r>
          </a:p>
        </p:txBody>
      </p:sp>
      <p:pic>
        <p:nvPicPr>
          <p:cNvPr id="4" name="Picture 3" descr="img141.PNG"/>
          <p:cNvPicPr>
            <a:picLocks noChangeAspect="1"/>
          </p:cNvPicPr>
          <p:nvPr/>
        </p:nvPicPr>
        <p:blipFill>
          <a:blip r:embed="rId2"/>
          <a:stretch>
            <a:fillRect/>
          </a:stretch>
        </p:blipFill>
        <p:spPr>
          <a:xfrm>
            <a:off x="838200" y="1828800"/>
            <a:ext cx="4643703" cy="4771724"/>
          </a:xfrm>
          <a:prstGeom prst="rect">
            <a:avLst/>
          </a:prstGeom>
        </p:spPr>
      </p:pic>
      <p:pic>
        <p:nvPicPr>
          <p:cNvPr id="5" name="Picture 4" descr="img142.PNG"/>
          <p:cNvPicPr>
            <a:picLocks noChangeAspect="1"/>
          </p:cNvPicPr>
          <p:nvPr/>
        </p:nvPicPr>
        <p:blipFill>
          <a:blip r:embed="rId3"/>
          <a:stretch>
            <a:fillRect/>
          </a:stretch>
        </p:blipFill>
        <p:spPr>
          <a:xfrm>
            <a:off x="6019800" y="3657600"/>
            <a:ext cx="2043196" cy="1765322"/>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Java 8 Default Method in Interface</a:t>
            </a:r>
            <a:endParaRPr lang="en-US" dirty="0"/>
          </a:p>
        </p:txBody>
      </p:sp>
      <p:sp>
        <p:nvSpPr>
          <p:cNvPr id="3" name="Content Placeholder 2"/>
          <p:cNvSpPr>
            <a:spLocks noGrp="1"/>
          </p:cNvSpPr>
          <p:nvPr>
            <p:ph sz="quarter" idx="1"/>
          </p:nvPr>
        </p:nvSpPr>
        <p:spPr/>
        <p:txBody>
          <a:bodyPr/>
          <a:lstStyle/>
          <a:p>
            <a:r>
              <a:rPr lang="en-US" dirty="0"/>
              <a:t>Since Java 8, we can have method body in interface. But we need to make it default method. Let's see an example:</a:t>
            </a:r>
          </a:p>
        </p:txBody>
      </p:sp>
      <p:pic>
        <p:nvPicPr>
          <p:cNvPr id="4" name="Picture 3" descr="img143.PNG"/>
          <p:cNvPicPr>
            <a:picLocks noChangeAspect="1"/>
          </p:cNvPicPr>
          <p:nvPr/>
        </p:nvPicPr>
        <p:blipFill>
          <a:blip r:embed="rId2"/>
          <a:stretch>
            <a:fillRect/>
          </a:stretch>
        </p:blipFill>
        <p:spPr>
          <a:xfrm>
            <a:off x="838200" y="2057400"/>
            <a:ext cx="4872324" cy="3696636"/>
          </a:xfrm>
          <a:prstGeom prst="rect">
            <a:avLst/>
          </a:prstGeom>
        </p:spPr>
      </p:pic>
      <p:pic>
        <p:nvPicPr>
          <p:cNvPr id="5" name="Picture 4" descr="img144.PNG"/>
          <p:cNvPicPr>
            <a:picLocks noChangeAspect="1"/>
          </p:cNvPicPr>
          <p:nvPr/>
        </p:nvPicPr>
        <p:blipFill>
          <a:blip r:embed="rId3"/>
          <a:stretch>
            <a:fillRect/>
          </a:stretch>
        </p:blipFill>
        <p:spPr>
          <a:xfrm>
            <a:off x="4876800" y="4267200"/>
            <a:ext cx="2295633" cy="1587105"/>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What is marker or tagged interface?</a:t>
            </a:r>
            <a:endParaRPr lang="en-US" dirty="0"/>
          </a:p>
        </p:txBody>
      </p:sp>
      <p:sp>
        <p:nvSpPr>
          <p:cNvPr id="3" name="Content Placeholder 2"/>
          <p:cNvSpPr>
            <a:spLocks noGrp="1"/>
          </p:cNvSpPr>
          <p:nvPr>
            <p:ph sz="quarter" idx="1"/>
          </p:nvPr>
        </p:nvSpPr>
        <p:spPr/>
        <p:txBody>
          <a:bodyPr/>
          <a:lstStyle/>
          <a:p>
            <a:r>
              <a:rPr lang="en-US" dirty="0"/>
              <a:t>An interface which has no member is known as a marker or tagged interface, for example, </a:t>
            </a:r>
            <a:r>
              <a:rPr lang="en-US" dirty="0" err="1"/>
              <a:t>Serializable</a:t>
            </a:r>
            <a:r>
              <a:rPr lang="en-US" dirty="0"/>
              <a:t>, </a:t>
            </a:r>
            <a:r>
              <a:rPr lang="en-US" dirty="0" err="1"/>
              <a:t>Cloneable</a:t>
            </a:r>
            <a:r>
              <a:rPr lang="en-US" dirty="0"/>
              <a:t>, Remote, etc. </a:t>
            </a:r>
          </a:p>
          <a:p>
            <a:r>
              <a:rPr lang="en-US" dirty="0"/>
              <a:t>They are used to provide some essential information to the JVM so that JVM may perform some useful operation.</a:t>
            </a:r>
          </a:p>
        </p:txBody>
      </p:sp>
      <p:pic>
        <p:nvPicPr>
          <p:cNvPr id="4" name="Picture 3" descr="img145.PNG"/>
          <p:cNvPicPr>
            <a:picLocks noChangeAspect="1"/>
          </p:cNvPicPr>
          <p:nvPr/>
        </p:nvPicPr>
        <p:blipFill>
          <a:blip r:embed="rId2"/>
          <a:stretch>
            <a:fillRect/>
          </a:stretch>
        </p:blipFill>
        <p:spPr>
          <a:xfrm>
            <a:off x="914400" y="3124200"/>
            <a:ext cx="4978846" cy="1500248"/>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Difference between abstract class and interface</a:t>
            </a:r>
            <a:endParaRPr lang="en-US" dirty="0"/>
          </a:p>
        </p:txBody>
      </p:sp>
      <p:pic>
        <p:nvPicPr>
          <p:cNvPr id="4" name="Content Placeholder 3" descr="img146.PNG"/>
          <p:cNvPicPr>
            <a:picLocks noGrp="1" noChangeAspect="1"/>
          </p:cNvPicPr>
          <p:nvPr>
            <p:ph sz="quarter" idx="1"/>
          </p:nvPr>
        </p:nvPicPr>
        <p:blipFill>
          <a:blip r:embed="rId2"/>
          <a:stretch>
            <a:fillRect/>
          </a:stretch>
        </p:blipFill>
        <p:spPr>
          <a:xfrm>
            <a:off x="457200" y="1219200"/>
            <a:ext cx="8059814" cy="5181600"/>
          </a:xfrm>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quarter" idx="1"/>
          </p:nvPr>
        </p:nvSpPr>
        <p:spPr/>
        <p:txBody>
          <a:bodyPr/>
          <a:lstStyle/>
          <a:p>
            <a:r>
              <a:rPr lang="en-US" dirty="0"/>
              <a:t>Java is an object-oriented language and can view everything as an object. A simple file can be treated as an object , an address of a system can be seen as an object, an image can be treated as an object and a simple data type can be converted into an object (with </a:t>
            </a:r>
            <a:r>
              <a:rPr lang="en-US" b="1" dirty="0"/>
              <a:t>wrapper classes</a:t>
            </a:r>
            <a:r>
              <a:rPr lang="en-US" dirty="0"/>
              <a:t>).  </a:t>
            </a:r>
            <a:r>
              <a:rPr lang="en-US" b="1" dirty="0"/>
              <a:t>Wrapper classes</a:t>
            </a:r>
            <a:r>
              <a:rPr lang="en-US" dirty="0"/>
              <a:t> are used to convert any data type into an object.</a:t>
            </a:r>
          </a:p>
          <a:p>
            <a:r>
              <a:rPr lang="en-US" dirty="0"/>
              <a:t>The primitive data types are not objects; they do not belong to any class; they are defined in the language itself. </a:t>
            </a:r>
          </a:p>
          <a:p>
            <a:r>
              <a:rPr lang="en-US" dirty="0"/>
              <a:t>Sometimes, it is required to convert data types into objects in Java language. For example, </a:t>
            </a:r>
            <a:r>
              <a:rPr lang="en-US" dirty="0" err="1"/>
              <a:t>upto</a:t>
            </a:r>
            <a:r>
              <a:rPr lang="en-US" dirty="0"/>
              <a:t> JDK1.4, the data structures accept only objects to store. </a:t>
            </a:r>
          </a:p>
          <a:p>
            <a:r>
              <a:rPr lang="en-US" dirty="0"/>
              <a:t>A data type is to be converted into an object and then added to a Stack or Vector etc. For this conversion, the designers introduced </a:t>
            </a:r>
            <a:r>
              <a:rPr lang="en-US" b="1" dirty="0"/>
              <a:t>wrapper classes</a:t>
            </a:r>
            <a:endParaRPr lang="en-US" dirty="0"/>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dirty="0"/>
              <a:t>As the name says, a wrapper class wraps (encloses) around a data type and gives it an object appearance. Wherever, the data type is required as an object, this object can be used. </a:t>
            </a:r>
          </a:p>
          <a:p>
            <a:r>
              <a:rPr lang="en-US" dirty="0"/>
              <a:t>Wrapper classes include methods to unwrap the object and give back the data type. </a:t>
            </a:r>
          </a:p>
          <a:p>
            <a:r>
              <a:rPr lang="en-US" dirty="0"/>
              <a:t>It can be compared with a chocolate. The manufacturer wraps the chocolate with some foil or paper to prevent from pollution. The user takes the chocolate, removes and throws the wrapper and eats it.</a:t>
            </a:r>
          </a:p>
          <a:p>
            <a:r>
              <a:rPr lang="en-US" dirty="0"/>
              <a:t>Observe the following conversion.</a:t>
            </a:r>
          </a:p>
          <a:p>
            <a:r>
              <a:rPr lang="en-US" dirty="0" err="1"/>
              <a:t>int</a:t>
            </a:r>
            <a:r>
              <a:rPr lang="en-US" dirty="0"/>
              <a:t> k = 100;</a:t>
            </a:r>
            <a:br>
              <a:rPr lang="en-US" dirty="0"/>
            </a:br>
            <a:r>
              <a:rPr lang="en-US" dirty="0"/>
              <a:t>Integer it1 = new Integer(k);</a:t>
            </a:r>
          </a:p>
          <a:p>
            <a:r>
              <a:rPr lang="en-US" dirty="0"/>
              <a:t>The </a:t>
            </a:r>
            <a:r>
              <a:rPr lang="en-US" b="1" dirty="0" err="1"/>
              <a:t>int</a:t>
            </a:r>
            <a:r>
              <a:rPr lang="en-US" dirty="0"/>
              <a:t> data type </a:t>
            </a:r>
            <a:r>
              <a:rPr lang="en-US" b="1" dirty="0"/>
              <a:t>k</a:t>
            </a:r>
            <a:r>
              <a:rPr lang="en-US" dirty="0"/>
              <a:t> is converted into an object, </a:t>
            </a:r>
            <a:r>
              <a:rPr lang="en-US" b="1" dirty="0"/>
              <a:t>it1</a:t>
            </a:r>
            <a:r>
              <a:rPr lang="en-US" dirty="0"/>
              <a:t> using </a:t>
            </a:r>
            <a:r>
              <a:rPr lang="en-US" b="1" dirty="0"/>
              <a:t>Integer</a:t>
            </a:r>
            <a:r>
              <a:rPr lang="en-US" dirty="0"/>
              <a:t> class. The </a:t>
            </a:r>
            <a:r>
              <a:rPr lang="en-US" b="1" dirty="0"/>
              <a:t>it1</a:t>
            </a:r>
            <a:r>
              <a:rPr lang="en-US" dirty="0"/>
              <a:t> object can be used in Java programming wherever </a:t>
            </a:r>
            <a:r>
              <a:rPr lang="en-US" b="1" dirty="0"/>
              <a:t>k</a:t>
            </a:r>
            <a:r>
              <a:rPr lang="en-US" dirty="0"/>
              <a:t> is required an object.</a:t>
            </a:r>
          </a:p>
          <a:p>
            <a:endParaRPr lang="en-US" dirty="0"/>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dirty="0"/>
              <a:t>The following code can be used to unwrap (getting back </a:t>
            </a:r>
            <a:r>
              <a:rPr lang="en-US" b="1" dirty="0" err="1"/>
              <a:t>int</a:t>
            </a:r>
            <a:r>
              <a:rPr lang="en-US" dirty="0"/>
              <a:t> from </a:t>
            </a:r>
            <a:r>
              <a:rPr lang="en-US" b="1" dirty="0"/>
              <a:t>Integer</a:t>
            </a:r>
            <a:r>
              <a:rPr lang="en-US" dirty="0"/>
              <a:t> object) the object </a:t>
            </a:r>
            <a:r>
              <a:rPr lang="en-US" b="1" dirty="0"/>
              <a:t>it1</a:t>
            </a:r>
            <a:r>
              <a:rPr lang="en-US" dirty="0"/>
              <a:t>.</a:t>
            </a:r>
          </a:p>
          <a:p>
            <a:r>
              <a:rPr lang="en-US" dirty="0" err="1"/>
              <a:t>int</a:t>
            </a:r>
            <a:r>
              <a:rPr lang="en-US" dirty="0"/>
              <a:t> m = it1.intValue();</a:t>
            </a:r>
            <a:br>
              <a:rPr lang="en-US" dirty="0"/>
            </a:br>
            <a:r>
              <a:rPr lang="en-US" dirty="0" err="1"/>
              <a:t>System.out.println</a:t>
            </a:r>
            <a:r>
              <a:rPr lang="en-US" dirty="0"/>
              <a:t>(m*m); // prints 10000</a:t>
            </a:r>
          </a:p>
          <a:p>
            <a:r>
              <a:rPr lang="en-US" b="1" dirty="0" err="1"/>
              <a:t>intValue</a:t>
            </a:r>
            <a:r>
              <a:rPr lang="en-US" b="1" dirty="0"/>
              <a:t>()</a:t>
            </a:r>
            <a:r>
              <a:rPr lang="en-US" dirty="0"/>
              <a:t> is a method of </a:t>
            </a:r>
            <a:r>
              <a:rPr lang="en-US" b="1" dirty="0"/>
              <a:t>Integer</a:t>
            </a:r>
            <a:r>
              <a:rPr lang="en-US" dirty="0"/>
              <a:t> class that returns an </a:t>
            </a:r>
            <a:r>
              <a:rPr lang="en-US" b="1" dirty="0" err="1"/>
              <a:t>int</a:t>
            </a:r>
            <a:r>
              <a:rPr lang="en-US" dirty="0"/>
              <a:t> data type.</a:t>
            </a:r>
          </a:p>
          <a:p>
            <a:endParaRPr lang="en-US" dirty="0"/>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List of Wrapper classes</a:t>
            </a:r>
          </a:p>
        </p:txBody>
      </p:sp>
      <p:sp>
        <p:nvSpPr>
          <p:cNvPr id="3" name="Content Placeholder 2"/>
          <p:cNvSpPr>
            <a:spLocks noGrp="1"/>
          </p:cNvSpPr>
          <p:nvPr>
            <p:ph sz="quarter" idx="1"/>
          </p:nvPr>
        </p:nvSpPr>
        <p:spPr>
          <a:xfrm>
            <a:off x="457200" y="1066800"/>
            <a:ext cx="7467600" cy="1143000"/>
          </a:xfrm>
        </p:spPr>
        <p:txBody>
          <a:bodyPr>
            <a:normAutofit fontScale="85000" lnSpcReduction="20000"/>
          </a:bodyPr>
          <a:lstStyle/>
          <a:p>
            <a:r>
              <a:rPr lang="en-US" dirty="0"/>
              <a:t>In the above code, </a:t>
            </a:r>
            <a:r>
              <a:rPr lang="en-US" b="1" dirty="0"/>
              <a:t>Integer</a:t>
            </a:r>
            <a:r>
              <a:rPr lang="en-US" dirty="0"/>
              <a:t> class is known as a wrapper class (because it wraps around </a:t>
            </a:r>
            <a:r>
              <a:rPr lang="en-US" dirty="0" err="1"/>
              <a:t>int</a:t>
            </a:r>
            <a:r>
              <a:rPr lang="en-US" dirty="0"/>
              <a:t> data type to give it an impression of object). To wrap (or to convert) each primitive data type, there comes a wrapper class. Eight wrapper classes exist in </a:t>
            </a:r>
            <a:r>
              <a:rPr lang="en-US" b="1" dirty="0" err="1"/>
              <a:t>java.lang</a:t>
            </a:r>
            <a:r>
              <a:rPr lang="en-US" dirty="0"/>
              <a:t> package that represent 8 data types. Following list gives.</a:t>
            </a:r>
          </a:p>
          <a:p>
            <a:endParaRPr lang="en-US" dirty="0"/>
          </a:p>
          <a:p>
            <a:endParaRPr lang="en-US" dirty="0"/>
          </a:p>
        </p:txBody>
      </p:sp>
      <p:graphicFrame>
        <p:nvGraphicFramePr>
          <p:cNvPr id="4" name="Table 3"/>
          <p:cNvGraphicFramePr>
            <a:graphicFrameLocks noGrp="1"/>
          </p:cNvGraphicFramePr>
          <p:nvPr/>
        </p:nvGraphicFramePr>
        <p:xfrm>
          <a:off x="533400" y="2438400"/>
          <a:ext cx="6553200" cy="4023360"/>
        </p:xfrm>
        <a:graphic>
          <a:graphicData uri="http://schemas.openxmlformats.org/drawingml/2006/table">
            <a:tbl>
              <a:tblPr firstRow="1" bandRow="1">
                <a:tableStyleId>{3B4B98B0-60AC-42C2-AFA5-B58CD77FA1E5}</a:tableStyleId>
              </a:tblPr>
              <a:tblGrid>
                <a:gridCol w="3276600">
                  <a:extLst>
                    <a:ext uri="{9D8B030D-6E8A-4147-A177-3AD203B41FA5}">
                      <a16:colId xmlns="" xmlns:a16="http://schemas.microsoft.com/office/drawing/2014/main" val="20000"/>
                    </a:ext>
                  </a:extLst>
                </a:gridCol>
                <a:gridCol w="3276600">
                  <a:extLst>
                    <a:ext uri="{9D8B030D-6E8A-4147-A177-3AD203B41FA5}">
                      <a16:colId xmlns="" xmlns:a16="http://schemas.microsoft.com/office/drawing/2014/main" val="20001"/>
                    </a:ext>
                  </a:extLst>
                </a:gridCol>
              </a:tblGrid>
              <a:tr h="447040">
                <a:tc>
                  <a:txBody>
                    <a:bodyPr/>
                    <a:lstStyle/>
                    <a:p>
                      <a:pPr algn="l" fontAlgn="base"/>
                      <a:r>
                        <a:rPr lang="en-US" b="1" i="0" u="none" strike="noStrike" dirty="0">
                          <a:solidFill>
                            <a:schemeClr val="tx1"/>
                          </a:solidFill>
                          <a:latin typeface="Arial"/>
                        </a:rPr>
                        <a:t>Primitive data type</a:t>
                      </a:r>
                    </a:p>
                  </a:txBody>
                  <a:tcPr marL="120253" marR="120253" marT="38100" marB="38100" anchor="ctr"/>
                </a:tc>
                <a:tc>
                  <a:txBody>
                    <a:bodyPr/>
                    <a:lstStyle/>
                    <a:p>
                      <a:pPr algn="l" fontAlgn="base"/>
                      <a:r>
                        <a:rPr lang="en-US" b="1" i="0" u="none" strike="noStrike" dirty="0">
                          <a:solidFill>
                            <a:schemeClr val="tx1"/>
                          </a:solidFill>
                          <a:latin typeface="Arial"/>
                        </a:rPr>
                        <a:t>Wrapper class</a:t>
                      </a:r>
                    </a:p>
                  </a:txBody>
                  <a:tcPr marL="120253" marR="120253" marT="38100" marB="38100" anchor="ctr"/>
                </a:tc>
                <a:extLst>
                  <a:ext uri="{0D108BD9-81ED-4DB2-BD59-A6C34878D82A}">
                    <a16:rowId xmlns="" xmlns:a16="http://schemas.microsoft.com/office/drawing/2014/main" val="10000"/>
                  </a:ext>
                </a:extLst>
              </a:tr>
              <a:tr h="447040">
                <a:tc>
                  <a:txBody>
                    <a:bodyPr/>
                    <a:lstStyle/>
                    <a:p>
                      <a:pPr algn="l" fontAlgn="base"/>
                      <a:r>
                        <a:rPr lang="en-US" u="none" strike="noStrike" dirty="0">
                          <a:solidFill>
                            <a:srgbClr val="01435F"/>
                          </a:solidFill>
                        </a:rPr>
                        <a:t>byte</a:t>
                      </a:r>
                    </a:p>
                  </a:txBody>
                  <a:tcPr marL="120253" marR="120253" marT="38100" marB="38100" anchor="ctr"/>
                </a:tc>
                <a:tc>
                  <a:txBody>
                    <a:bodyPr/>
                    <a:lstStyle/>
                    <a:p>
                      <a:pPr algn="l" fontAlgn="base"/>
                      <a:r>
                        <a:rPr lang="en-US" u="none" strike="noStrike" dirty="0">
                          <a:solidFill>
                            <a:srgbClr val="01435F"/>
                          </a:solidFill>
                        </a:rPr>
                        <a:t>Byte</a:t>
                      </a:r>
                    </a:p>
                  </a:txBody>
                  <a:tcPr marL="120253" marR="120253" marT="38100" marB="38100" anchor="ctr"/>
                </a:tc>
                <a:extLst>
                  <a:ext uri="{0D108BD9-81ED-4DB2-BD59-A6C34878D82A}">
                    <a16:rowId xmlns="" xmlns:a16="http://schemas.microsoft.com/office/drawing/2014/main" val="10001"/>
                  </a:ext>
                </a:extLst>
              </a:tr>
              <a:tr h="447040">
                <a:tc>
                  <a:txBody>
                    <a:bodyPr/>
                    <a:lstStyle/>
                    <a:p>
                      <a:pPr algn="l" fontAlgn="base"/>
                      <a:r>
                        <a:rPr lang="en-US" u="none" strike="noStrike" dirty="0">
                          <a:solidFill>
                            <a:srgbClr val="01435F"/>
                          </a:solidFill>
                        </a:rPr>
                        <a:t>short</a:t>
                      </a:r>
                    </a:p>
                  </a:txBody>
                  <a:tcPr marL="120253" marR="120253" marT="38100" marB="38100" anchor="ctr"/>
                </a:tc>
                <a:tc>
                  <a:txBody>
                    <a:bodyPr/>
                    <a:lstStyle/>
                    <a:p>
                      <a:pPr algn="l" fontAlgn="base"/>
                      <a:r>
                        <a:rPr lang="en-US" u="none" strike="noStrike">
                          <a:solidFill>
                            <a:srgbClr val="01435F"/>
                          </a:solidFill>
                        </a:rPr>
                        <a:t>Short</a:t>
                      </a:r>
                    </a:p>
                  </a:txBody>
                  <a:tcPr marL="120253" marR="120253" marT="38100" marB="38100" anchor="ctr"/>
                </a:tc>
                <a:extLst>
                  <a:ext uri="{0D108BD9-81ED-4DB2-BD59-A6C34878D82A}">
                    <a16:rowId xmlns="" xmlns:a16="http://schemas.microsoft.com/office/drawing/2014/main" val="10002"/>
                  </a:ext>
                </a:extLst>
              </a:tr>
              <a:tr h="447040">
                <a:tc>
                  <a:txBody>
                    <a:bodyPr/>
                    <a:lstStyle/>
                    <a:p>
                      <a:pPr algn="l" fontAlgn="base"/>
                      <a:r>
                        <a:rPr lang="en-US" u="none" strike="noStrike" dirty="0" err="1">
                          <a:solidFill>
                            <a:srgbClr val="01435F"/>
                          </a:solidFill>
                        </a:rPr>
                        <a:t>int</a:t>
                      </a:r>
                      <a:endParaRPr lang="en-US" u="none" strike="noStrike" dirty="0">
                        <a:solidFill>
                          <a:srgbClr val="01435F"/>
                        </a:solidFill>
                      </a:endParaRPr>
                    </a:p>
                  </a:txBody>
                  <a:tcPr marL="120253" marR="120253" marT="38100" marB="38100" anchor="ctr"/>
                </a:tc>
                <a:tc>
                  <a:txBody>
                    <a:bodyPr/>
                    <a:lstStyle/>
                    <a:p>
                      <a:pPr algn="l" fontAlgn="base"/>
                      <a:r>
                        <a:rPr lang="en-US" u="none" strike="noStrike">
                          <a:solidFill>
                            <a:srgbClr val="01435F"/>
                          </a:solidFill>
                        </a:rPr>
                        <a:t>Integer</a:t>
                      </a:r>
                    </a:p>
                  </a:txBody>
                  <a:tcPr marL="120253" marR="120253" marT="38100" marB="38100" anchor="ctr"/>
                </a:tc>
                <a:extLst>
                  <a:ext uri="{0D108BD9-81ED-4DB2-BD59-A6C34878D82A}">
                    <a16:rowId xmlns="" xmlns:a16="http://schemas.microsoft.com/office/drawing/2014/main" val="10003"/>
                  </a:ext>
                </a:extLst>
              </a:tr>
              <a:tr h="447040">
                <a:tc>
                  <a:txBody>
                    <a:bodyPr/>
                    <a:lstStyle/>
                    <a:p>
                      <a:pPr algn="l" fontAlgn="base"/>
                      <a:r>
                        <a:rPr lang="en-US" u="none" strike="noStrike" dirty="0">
                          <a:solidFill>
                            <a:srgbClr val="01435F"/>
                          </a:solidFill>
                        </a:rPr>
                        <a:t>long</a:t>
                      </a:r>
                    </a:p>
                  </a:txBody>
                  <a:tcPr marL="120253" marR="120253" marT="38100" marB="38100" anchor="ctr"/>
                </a:tc>
                <a:tc>
                  <a:txBody>
                    <a:bodyPr/>
                    <a:lstStyle/>
                    <a:p>
                      <a:pPr algn="l" fontAlgn="base"/>
                      <a:r>
                        <a:rPr lang="en-US" u="none" strike="noStrike" dirty="0">
                          <a:solidFill>
                            <a:srgbClr val="01435F"/>
                          </a:solidFill>
                        </a:rPr>
                        <a:t>Long</a:t>
                      </a:r>
                    </a:p>
                  </a:txBody>
                  <a:tcPr marL="120253" marR="120253" marT="38100" marB="38100" anchor="ctr"/>
                </a:tc>
                <a:extLst>
                  <a:ext uri="{0D108BD9-81ED-4DB2-BD59-A6C34878D82A}">
                    <a16:rowId xmlns="" xmlns:a16="http://schemas.microsoft.com/office/drawing/2014/main" val="10004"/>
                  </a:ext>
                </a:extLst>
              </a:tr>
              <a:tr h="447040">
                <a:tc>
                  <a:txBody>
                    <a:bodyPr/>
                    <a:lstStyle/>
                    <a:p>
                      <a:pPr algn="l" fontAlgn="base"/>
                      <a:r>
                        <a:rPr lang="en-US" u="none" strike="noStrike">
                          <a:solidFill>
                            <a:srgbClr val="01435F"/>
                          </a:solidFill>
                        </a:rPr>
                        <a:t>float</a:t>
                      </a:r>
                    </a:p>
                  </a:txBody>
                  <a:tcPr marL="120253" marR="120253" marT="38100" marB="38100" anchor="ctr"/>
                </a:tc>
                <a:tc>
                  <a:txBody>
                    <a:bodyPr/>
                    <a:lstStyle/>
                    <a:p>
                      <a:pPr algn="l" fontAlgn="base"/>
                      <a:r>
                        <a:rPr lang="en-US" u="none" strike="noStrike" dirty="0">
                          <a:solidFill>
                            <a:srgbClr val="01435F"/>
                          </a:solidFill>
                        </a:rPr>
                        <a:t>Float</a:t>
                      </a:r>
                    </a:p>
                  </a:txBody>
                  <a:tcPr marL="120253" marR="120253" marT="38100" marB="38100" anchor="ctr"/>
                </a:tc>
                <a:extLst>
                  <a:ext uri="{0D108BD9-81ED-4DB2-BD59-A6C34878D82A}">
                    <a16:rowId xmlns="" xmlns:a16="http://schemas.microsoft.com/office/drawing/2014/main" val="10005"/>
                  </a:ext>
                </a:extLst>
              </a:tr>
              <a:tr h="447040">
                <a:tc>
                  <a:txBody>
                    <a:bodyPr/>
                    <a:lstStyle/>
                    <a:p>
                      <a:pPr algn="l" fontAlgn="base"/>
                      <a:r>
                        <a:rPr lang="en-US" u="none" strike="noStrike">
                          <a:solidFill>
                            <a:srgbClr val="01435F"/>
                          </a:solidFill>
                        </a:rPr>
                        <a:t>double</a:t>
                      </a:r>
                    </a:p>
                  </a:txBody>
                  <a:tcPr marL="120253" marR="120253" marT="38100" marB="38100" anchor="ctr"/>
                </a:tc>
                <a:tc>
                  <a:txBody>
                    <a:bodyPr/>
                    <a:lstStyle/>
                    <a:p>
                      <a:pPr algn="l" fontAlgn="base"/>
                      <a:r>
                        <a:rPr lang="en-US" u="none" strike="noStrike" dirty="0">
                          <a:solidFill>
                            <a:srgbClr val="01435F"/>
                          </a:solidFill>
                        </a:rPr>
                        <a:t>Double</a:t>
                      </a:r>
                    </a:p>
                  </a:txBody>
                  <a:tcPr marL="120253" marR="120253" marT="38100" marB="38100" anchor="ctr"/>
                </a:tc>
                <a:extLst>
                  <a:ext uri="{0D108BD9-81ED-4DB2-BD59-A6C34878D82A}">
                    <a16:rowId xmlns="" xmlns:a16="http://schemas.microsoft.com/office/drawing/2014/main" val="10006"/>
                  </a:ext>
                </a:extLst>
              </a:tr>
              <a:tr h="447040">
                <a:tc>
                  <a:txBody>
                    <a:bodyPr/>
                    <a:lstStyle/>
                    <a:p>
                      <a:pPr algn="l" fontAlgn="base"/>
                      <a:r>
                        <a:rPr lang="en-US" u="none" strike="noStrike">
                          <a:solidFill>
                            <a:srgbClr val="01435F"/>
                          </a:solidFill>
                        </a:rPr>
                        <a:t>char</a:t>
                      </a:r>
                    </a:p>
                  </a:txBody>
                  <a:tcPr marL="120253" marR="120253" marT="38100" marB="38100" anchor="ctr"/>
                </a:tc>
                <a:tc>
                  <a:txBody>
                    <a:bodyPr/>
                    <a:lstStyle/>
                    <a:p>
                      <a:pPr algn="l" fontAlgn="base"/>
                      <a:r>
                        <a:rPr lang="en-US" u="none" strike="noStrike" dirty="0">
                          <a:solidFill>
                            <a:srgbClr val="01435F"/>
                          </a:solidFill>
                        </a:rPr>
                        <a:t>Character</a:t>
                      </a:r>
                    </a:p>
                  </a:txBody>
                  <a:tcPr marL="120253" marR="120253" marT="38100" marB="38100" anchor="ctr"/>
                </a:tc>
                <a:extLst>
                  <a:ext uri="{0D108BD9-81ED-4DB2-BD59-A6C34878D82A}">
                    <a16:rowId xmlns="" xmlns:a16="http://schemas.microsoft.com/office/drawing/2014/main" val="10007"/>
                  </a:ext>
                </a:extLst>
              </a:tr>
              <a:tr h="447040">
                <a:tc>
                  <a:txBody>
                    <a:bodyPr/>
                    <a:lstStyle/>
                    <a:p>
                      <a:pPr algn="l" fontAlgn="base"/>
                      <a:r>
                        <a:rPr lang="en-US" u="none" strike="noStrike">
                          <a:solidFill>
                            <a:srgbClr val="01435F"/>
                          </a:solidFill>
                        </a:rPr>
                        <a:t>boolean</a:t>
                      </a:r>
                    </a:p>
                  </a:txBody>
                  <a:tcPr marL="120253" marR="120253" marT="38100" marB="38100" anchor="ctr"/>
                </a:tc>
                <a:tc>
                  <a:txBody>
                    <a:bodyPr/>
                    <a:lstStyle/>
                    <a:p>
                      <a:pPr algn="l" fontAlgn="base"/>
                      <a:r>
                        <a:rPr lang="en-US" u="none" strike="noStrike" dirty="0">
                          <a:solidFill>
                            <a:srgbClr val="01435F"/>
                          </a:solidFill>
                        </a:rPr>
                        <a:t>Boolean</a:t>
                      </a:r>
                    </a:p>
                  </a:txBody>
                  <a:tcPr marL="120253" marR="120253" marT="38100" marB="38100" anchor="ctr"/>
                </a:tc>
                <a:extLst>
                  <a:ext uri="{0D108BD9-81ED-4DB2-BD59-A6C34878D82A}">
                    <a16:rowId xmlns="" xmlns:a16="http://schemas.microsoft.com/office/drawing/2014/main" val="10008"/>
                  </a:ext>
                </a:extLst>
              </a:tr>
            </a:tbl>
          </a:graphicData>
        </a:graphic>
      </p:graphicFrame>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Hierarchy of wrapper classes</a:t>
            </a:r>
          </a:p>
        </p:txBody>
      </p:sp>
      <p:sp>
        <p:nvSpPr>
          <p:cNvPr id="3" name="Content Placeholder 2"/>
          <p:cNvSpPr>
            <a:spLocks noGrp="1"/>
          </p:cNvSpPr>
          <p:nvPr>
            <p:ph sz="quarter" idx="1"/>
          </p:nvPr>
        </p:nvSpPr>
        <p:spPr>
          <a:xfrm>
            <a:off x="457200" y="1066800"/>
            <a:ext cx="7467600" cy="1981200"/>
          </a:xfrm>
        </p:spPr>
        <p:txBody>
          <a:bodyPr>
            <a:normAutofit fontScale="92500" lnSpcReduction="10000"/>
          </a:bodyPr>
          <a:lstStyle/>
          <a:p>
            <a:r>
              <a:rPr lang="en-US" dirty="0"/>
              <a:t>All the 8 wrapper classes are placed in </a:t>
            </a:r>
            <a:r>
              <a:rPr lang="en-US" b="1" dirty="0" err="1"/>
              <a:t>java.lang</a:t>
            </a:r>
            <a:r>
              <a:rPr lang="en-US" dirty="0"/>
              <a:t> package so that they are implicitly imported and made available to the programmer. As you can observe in the above hierarchy, the super class of all numeric wrapper classes is </a:t>
            </a:r>
            <a:r>
              <a:rPr lang="en-US" b="1" dirty="0"/>
              <a:t>Number</a:t>
            </a:r>
            <a:r>
              <a:rPr lang="en-US" dirty="0"/>
              <a:t> and the super class for </a:t>
            </a:r>
            <a:r>
              <a:rPr lang="en-US" b="1" dirty="0"/>
              <a:t>Character</a:t>
            </a:r>
            <a:r>
              <a:rPr lang="en-US" dirty="0"/>
              <a:t> and </a:t>
            </a:r>
            <a:r>
              <a:rPr lang="en-US" b="1" dirty="0"/>
              <a:t>Boolean</a:t>
            </a:r>
            <a:r>
              <a:rPr lang="en-US" dirty="0"/>
              <a:t> is Object. All the wrapper classes are defined as </a:t>
            </a:r>
            <a:r>
              <a:rPr lang="en-US" b="1" dirty="0"/>
              <a:t>final</a:t>
            </a:r>
            <a:r>
              <a:rPr lang="en-US" dirty="0"/>
              <a:t> and thus designers prevented them from inheritance. -</a:t>
            </a:r>
          </a:p>
          <a:p>
            <a:endParaRPr lang="en-US" dirty="0"/>
          </a:p>
        </p:txBody>
      </p:sp>
      <p:pic>
        <p:nvPicPr>
          <p:cNvPr id="4" name="Picture 2" descr="http://way2java.com/wp-content/uploads/2011/01/ss52.bmp"/>
          <p:cNvPicPr>
            <a:picLocks noChangeAspect="1" noChangeArrowheads="1"/>
          </p:cNvPicPr>
          <p:nvPr/>
        </p:nvPicPr>
        <p:blipFill>
          <a:blip r:embed="rId2"/>
          <a:srcRect/>
          <a:stretch>
            <a:fillRect/>
          </a:stretch>
        </p:blipFill>
        <p:spPr bwMode="auto">
          <a:xfrm>
            <a:off x="533400" y="3048000"/>
            <a:ext cx="7543800" cy="3313632"/>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flipH="1">
            <a:off x="4114800" y="3810000"/>
            <a:ext cx="3352800" cy="2438400"/>
          </a:xfrm>
          <a:prstGeom prst="ellipse">
            <a:avLst/>
          </a:prstGeom>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Java</a:t>
            </a:r>
          </a:p>
        </p:txBody>
      </p:sp>
      <p:sp>
        <p:nvSpPr>
          <p:cNvPr id="9" name="Oval 8"/>
          <p:cNvSpPr/>
          <p:nvPr/>
        </p:nvSpPr>
        <p:spPr>
          <a:xfrm>
            <a:off x="1981200" y="4114800"/>
            <a:ext cx="2819400" cy="2209800"/>
          </a:xfrm>
          <a:prstGeom prst="ellipse">
            <a:avLst/>
          </a:prstGeom>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5" name="Title 4"/>
          <p:cNvSpPr>
            <a:spLocks noGrp="1"/>
          </p:cNvSpPr>
          <p:nvPr>
            <p:ph type="title"/>
          </p:nvPr>
        </p:nvSpPr>
        <p:spPr/>
        <p:txBody>
          <a:bodyPr/>
          <a:lstStyle/>
          <a:p>
            <a:r>
              <a:rPr lang="en-US" b="1" dirty="0"/>
              <a:t>Introduction</a:t>
            </a:r>
          </a:p>
        </p:txBody>
      </p:sp>
      <p:sp>
        <p:nvSpPr>
          <p:cNvPr id="6" name="Content Placeholder 5"/>
          <p:cNvSpPr>
            <a:spLocks noGrp="1"/>
          </p:cNvSpPr>
          <p:nvPr>
            <p:ph sz="quarter" idx="1"/>
          </p:nvPr>
        </p:nvSpPr>
        <p:spPr>
          <a:xfrm>
            <a:off x="457200" y="1066800"/>
            <a:ext cx="7467600" cy="2819400"/>
          </a:xfrm>
        </p:spPr>
        <p:txBody>
          <a:bodyPr>
            <a:normAutofit fontScale="92500" lnSpcReduction="10000"/>
          </a:bodyPr>
          <a:lstStyle/>
          <a:p>
            <a:r>
              <a:rPr lang="en-US" dirty="0"/>
              <a:t>Java is an object oriented programming language that makes you do anything you can do with any other programming language.</a:t>
            </a:r>
          </a:p>
          <a:p>
            <a:r>
              <a:rPr lang="en-US" dirty="0"/>
              <a:t>Java is related to C++ which is direct descendent of C.  Much of its characteristics java derive from these two languages.</a:t>
            </a:r>
          </a:p>
          <a:p>
            <a:r>
              <a:rPr lang="en-US" dirty="0"/>
              <a:t>Java derives its syntax from C, and its OOPs features were influenced by C++.</a:t>
            </a:r>
          </a:p>
          <a:p>
            <a:r>
              <a:rPr lang="en-US" dirty="0"/>
              <a:t>Primary motivation behind java was need of platform independent language.</a:t>
            </a:r>
          </a:p>
          <a:p>
            <a:endParaRPr lang="en-US" dirty="0"/>
          </a:p>
        </p:txBody>
      </p:sp>
      <p:sp>
        <p:nvSpPr>
          <p:cNvPr id="8" name="Oval 7"/>
          <p:cNvSpPr/>
          <p:nvPr/>
        </p:nvSpPr>
        <p:spPr bwMode="auto">
          <a:xfrm>
            <a:off x="2819400" y="4419600"/>
            <a:ext cx="1524000" cy="1524000"/>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10" name="TextBox 9"/>
          <p:cNvSpPr txBox="1"/>
          <p:nvPr/>
        </p:nvSpPr>
        <p:spPr>
          <a:xfrm>
            <a:off x="2133600" y="5029200"/>
            <a:ext cx="838200" cy="369332"/>
          </a:xfrm>
          <a:prstGeom prst="rect">
            <a:avLst/>
          </a:prstGeom>
          <a:noFill/>
        </p:spPr>
        <p:txBody>
          <a:bodyPr wrap="square" rtlCol="0">
            <a:spAutoFit/>
          </a:bodyPr>
          <a:lstStyle/>
          <a:p>
            <a:r>
              <a:rPr lang="en-US" dirty="0"/>
              <a:t>C++</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Java Programming</a:t>
            </a:r>
          </a:p>
        </p:txBody>
      </p:sp>
      <p:sp>
        <p:nvSpPr>
          <p:cNvPr id="3" name="Content Placeholder 2"/>
          <p:cNvSpPr>
            <a:spLocks noGrp="1"/>
          </p:cNvSpPr>
          <p:nvPr>
            <p:ph sz="quarter" idx="1"/>
          </p:nvPr>
        </p:nvSpPr>
        <p:spPr/>
        <p:txBody>
          <a:bodyPr/>
          <a:lstStyle/>
          <a:p>
            <a:r>
              <a:rPr lang="en-US" dirty="0"/>
              <a:t>A Simple Java Application</a:t>
            </a:r>
          </a:p>
          <a:p>
            <a:pPr>
              <a:spcBef>
                <a:spcPct val="50000"/>
              </a:spcBef>
            </a:pPr>
            <a:r>
              <a:rPr lang="en-US" dirty="0"/>
              <a:t>Compiling Programs</a:t>
            </a:r>
          </a:p>
          <a:p>
            <a:pPr>
              <a:spcBef>
                <a:spcPct val="50000"/>
              </a:spcBef>
            </a:pPr>
            <a:r>
              <a:rPr lang="en-US" dirty="0"/>
              <a:t>Executing Applications</a:t>
            </a:r>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Entering a Program	</a:t>
            </a:r>
          </a:p>
        </p:txBody>
      </p:sp>
      <p:sp>
        <p:nvSpPr>
          <p:cNvPr id="3" name="Content Placeholder 2"/>
          <p:cNvSpPr>
            <a:spLocks noGrp="1"/>
          </p:cNvSpPr>
          <p:nvPr>
            <p:ph sz="quarter" idx="1"/>
          </p:nvPr>
        </p:nvSpPr>
        <p:spPr/>
        <p:txBody>
          <a:bodyPr>
            <a:normAutofit lnSpcReduction="10000"/>
          </a:bodyPr>
          <a:lstStyle/>
          <a:p>
            <a:r>
              <a:rPr lang="en-US" dirty="0"/>
              <a:t>For most of the programs the name of the file that holds the source code to a program is immaterial. However, this is not the case with java. the first thing that you must learn about java is that name you give to a source file is very important. </a:t>
            </a:r>
          </a:p>
          <a:p>
            <a:r>
              <a:rPr lang="en-US" dirty="0"/>
              <a:t>In java a source file is a compilation unit. It is a text file that contains one or more class definitions. The java compiler requires that a source file use the .java filename extension.</a:t>
            </a:r>
          </a:p>
          <a:p>
            <a:r>
              <a:rPr lang="en-US" dirty="0"/>
              <a:t>In java all code must  reside inside a class. By convention, the name of that class should match the name of the file that holds the program. You should also make sure that the capitalization of the filename matches the class name. the reason for this is that java is case sensitive . At this point , the convention that filename correspond to class names may seem arbitrary. However, this convention makes it easier to maintain and organize your program.</a:t>
            </a:r>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dirty="0"/>
              <a:t>To compile the program use </a:t>
            </a:r>
            <a:r>
              <a:rPr lang="en-US" b="1" dirty="0" err="1"/>
              <a:t>javac</a:t>
            </a:r>
            <a:r>
              <a:rPr lang="en-US" b="1" dirty="0"/>
              <a:t> filename. java.</a:t>
            </a:r>
          </a:p>
          <a:p>
            <a:r>
              <a:rPr lang="en-US" dirty="0"/>
              <a:t>The </a:t>
            </a:r>
            <a:r>
              <a:rPr lang="en-US" dirty="0" err="1"/>
              <a:t>javac</a:t>
            </a:r>
            <a:r>
              <a:rPr lang="en-US" dirty="0"/>
              <a:t> compiler creates a file called </a:t>
            </a:r>
            <a:r>
              <a:rPr lang="en-US" b="1" dirty="0" err="1"/>
              <a:t>filename.class</a:t>
            </a:r>
            <a:r>
              <a:rPr lang="en-US" dirty="0"/>
              <a:t> that contains the byte code version of the program. As we know that java byte code is the intermediate representation of your program that contains instructions that JVM (Java Virtual Machine) will execute. Thus, the output of the </a:t>
            </a:r>
            <a:r>
              <a:rPr lang="en-US" dirty="0" err="1"/>
              <a:t>javac</a:t>
            </a:r>
            <a:r>
              <a:rPr lang="en-US" dirty="0"/>
              <a:t> is not code that can be directly executed.</a:t>
            </a:r>
          </a:p>
          <a:p>
            <a:r>
              <a:rPr lang="en-US" dirty="0"/>
              <a:t>To run the program you have to use java application launcher , called (JVM). For execution use: </a:t>
            </a:r>
            <a:r>
              <a:rPr lang="en-US" b="1" dirty="0"/>
              <a:t>java  filename</a:t>
            </a:r>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for writing java program</a:t>
            </a:r>
          </a:p>
        </p:txBody>
      </p:sp>
      <p:sp>
        <p:nvSpPr>
          <p:cNvPr id="3" name="Content Placeholder 2"/>
          <p:cNvSpPr>
            <a:spLocks noGrp="1"/>
          </p:cNvSpPr>
          <p:nvPr>
            <p:ph sz="quarter" idx="1"/>
          </p:nvPr>
        </p:nvSpPr>
        <p:spPr/>
        <p:txBody>
          <a:bodyPr/>
          <a:lstStyle/>
          <a:p>
            <a:r>
              <a:rPr lang="en-US" dirty="0"/>
              <a:t>Always start with class keyword</a:t>
            </a:r>
          </a:p>
          <a:p>
            <a:r>
              <a:rPr lang="en-US" dirty="0"/>
              <a:t>After type the program, save the file in the name of the class. ( ex: test.java)</a:t>
            </a:r>
          </a:p>
          <a:p>
            <a:r>
              <a:rPr lang="en-US" dirty="0"/>
              <a:t>Source file name and class name should be same(even case also).</a:t>
            </a:r>
          </a:p>
          <a:p>
            <a:r>
              <a:rPr lang="en-US" dirty="0"/>
              <a:t>Extension must be .java </a:t>
            </a:r>
          </a:p>
          <a:p>
            <a:r>
              <a:rPr lang="en-US" dirty="0"/>
              <a:t>Compile the file using </a:t>
            </a:r>
            <a:r>
              <a:rPr lang="en-US" dirty="0" err="1"/>
              <a:t>javac</a:t>
            </a:r>
            <a:r>
              <a:rPr lang="en-US" dirty="0"/>
              <a:t> compiler</a:t>
            </a:r>
          </a:p>
          <a:p>
            <a:r>
              <a:rPr lang="en-US" dirty="0"/>
              <a:t>                 C:\&gt;</a:t>
            </a:r>
            <a:r>
              <a:rPr lang="en-US" dirty="0" err="1"/>
              <a:t>javac</a:t>
            </a:r>
            <a:r>
              <a:rPr lang="en-US" dirty="0"/>
              <a:t> test.java</a:t>
            </a:r>
          </a:p>
          <a:p>
            <a:r>
              <a:rPr lang="en-US" dirty="0"/>
              <a:t>Running we must use java interpreter</a:t>
            </a:r>
          </a:p>
          <a:p>
            <a:r>
              <a:rPr lang="en-US" dirty="0"/>
              <a:t>                 C:\&gt;java test</a:t>
            </a:r>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and Compiling Programs</a:t>
            </a:r>
          </a:p>
        </p:txBody>
      </p:sp>
      <p:sp>
        <p:nvSpPr>
          <p:cNvPr id="3" name="Content Placeholder 2"/>
          <p:cNvSpPr>
            <a:spLocks noGrp="1"/>
          </p:cNvSpPr>
          <p:nvPr>
            <p:ph sz="quarter" idx="1"/>
          </p:nvPr>
        </p:nvSpPr>
        <p:spPr>
          <a:xfrm>
            <a:off x="457200" y="1066800"/>
            <a:ext cx="3581400" cy="5407152"/>
          </a:xfrm>
        </p:spPr>
        <p:txBody>
          <a:bodyPr/>
          <a:lstStyle/>
          <a:p>
            <a:r>
              <a:rPr lang="en-US" sz="2400" dirty="0"/>
              <a:t>On command line for compilation</a:t>
            </a:r>
          </a:p>
          <a:p>
            <a:pPr lvl="1"/>
            <a:r>
              <a:rPr lang="en-US" sz="2000" dirty="0" err="1">
                <a:latin typeface="Courier New" pitchFamily="49" charset="0"/>
              </a:rPr>
              <a:t>javac</a:t>
            </a:r>
            <a:r>
              <a:rPr lang="en-US" sz="2000" dirty="0">
                <a:latin typeface="Courier New" pitchFamily="49" charset="0"/>
              </a:rPr>
              <a:t> Welcome.java</a:t>
            </a:r>
            <a:endParaRPr lang="en-US" sz="2000" dirty="0"/>
          </a:p>
          <a:p>
            <a:r>
              <a:rPr lang="en-US" sz="2400" dirty="0"/>
              <a:t>On command line for execution</a:t>
            </a:r>
          </a:p>
          <a:p>
            <a:pPr marL="742950" lvl="2" indent="-342900"/>
            <a:r>
              <a:rPr lang="en-US" sz="2000" dirty="0">
                <a:latin typeface="Courier New" pitchFamily="49" charset="0"/>
              </a:rPr>
              <a:t>java Welcome</a:t>
            </a:r>
            <a:endParaRPr lang="en-US" dirty="0"/>
          </a:p>
          <a:p>
            <a:endParaRPr lang="en-US" sz="2400" dirty="0"/>
          </a:p>
          <a:p>
            <a:endParaRPr lang="en-US" dirty="0"/>
          </a:p>
          <a:p>
            <a:endParaRPr lang="en-US" dirty="0"/>
          </a:p>
        </p:txBody>
      </p:sp>
      <p:graphicFrame>
        <p:nvGraphicFramePr>
          <p:cNvPr id="1027" name="Object 2"/>
          <p:cNvGraphicFramePr>
            <a:graphicFrameLocks noChangeAspect="1"/>
          </p:cNvGraphicFramePr>
          <p:nvPr/>
        </p:nvGraphicFramePr>
        <p:xfrm>
          <a:off x="4267200" y="685800"/>
          <a:ext cx="4386263" cy="5638800"/>
        </p:xfrm>
        <a:graphic>
          <a:graphicData uri="http://schemas.openxmlformats.org/presentationml/2006/ole">
            <mc:AlternateContent xmlns:mc="http://schemas.openxmlformats.org/markup-compatibility/2006">
              <mc:Choice xmlns:v="urn:schemas-microsoft-com:vml" Requires="v">
                <p:oleObj spid="_x0000_s1029" name="Picture" r:id="rId3" imgW="2743200" imgH="4267080" progId="Word.Picture.8">
                  <p:embed/>
                </p:oleObj>
              </mc:Choice>
              <mc:Fallback>
                <p:oleObj name="Picture" r:id="rId3" imgW="2743200" imgH="4267080" progId="Word.Picture.8">
                  <p:embed/>
                  <p:pic>
                    <p:nvPicPr>
                      <p:cNvPr id="102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685800"/>
                        <a:ext cx="4386263" cy="563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Java Program</a:t>
            </a:r>
          </a:p>
        </p:txBody>
      </p:sp>
      <p:sp>
        <p:nvSpPr>
          <p:cNvPr id="3" name="Content Placeholder 2"/>
          <p:cNvSpPr>
            <a:spLocks noGrp="1"/>
          </p:cNvSpPr>
          <p:nvPr>
            <p:ph sz="quarter" idx="1"/>
          </p:nvPr>
        </p:nvSpPr>
        <p:spPr/>
        <p:txBody>
          <a:bodyPr/>
          <a:lstStyle/>
          <a:p>
            <a:pPr>
              <a:buNone/>
            </a:pPr>
            <a:r>
              <a:rPr lang="en-US" dirty="0"/>
              <a:t> 1.class test</a:t>
            </a:r>
          </a:p>
          <a:p>
            <a:pPr>
              <a:buNone/>
            </a:pPr>
            <a:r>
              <a:rPr lang="en-US" dirty="0"/>
              <a:t> 2./* this is a first program */</a:t>
            </a:r>
          </a:p>
          <a:p>
            <a:pPr>
              <a:buNone/>
            </a:pPr>
            <a:r>
              <a:rPr lang="en-US" dirty="0"/>
              <a:t> 3.  {</a:t>
            </a:r>
          </a:p>
          <a:p>
            <a:pPr>
              <a:buNone/>
            </a:pPr>
            <a:r>
              <a:rPr lang="en-US" dirty="0"/>
              <a:t> 4.        public static void main (String </a:t>
            </a:r>
            <a:r>
              <a:rPr lang="en-US" dirty="0" err="1"/>
              <a:t>args</a:t>
            </a:r>
            <a:r>
              <a:rPr lang="en-US" dirty="0"/>
              <a:t>[])</a:t>
            </a:r>
          </a:p>
          <a:p>
            <a:pPr>
              <a:buNone/>
            </a:pPr>
            <a:r>
              <a:rPr lang="en-US" dirty="0"/>
              <a:t> 5.         {</a:t>
            </a:r>
          </a:p>
          <a:p>
            <a:pPr>
              <a:buNone/>
            </a:pPr>
            <a:r>
              <a:rPr lang="en-US" dirty="0"/>
              <a:t> 6.            </a:t>
            </a:r>
            <a:r>
              <a:rPr lang="en-US" dirty="0" err="1"/>
              <a:t>system.out.println</a:t>
            </a:r>
            <a:r>
              <a:rPr lang="en-US" dirty="0"/>
              <a:t>(“welcome to the world of java”);</a:t>
            </a:r>
          </a:p>
          <a:p>
            <a:pPr>
              <a:buNone/>
            </a:pPr>
            <a:r>
              <a:rPr lang="en-US" dirty="0"/>
              <a:t> 7.         }</a:t>
            </a:r>
          </a:p>
          <a:p>
            <a:pPr>
              <a:buNone/>
            </a:pPr>
            <a:r>
              <a:rPr lang="en-US" dirty="0"/>
              <a:t> 8.   }	</a:t>
            </a:r>
          </a:p>
          <a:p>
            <a:pPr>
              <a:buNone/>
            </a:pPr>
            <a:endParaRPr lang="en-US" dirty="0"/>
          </a:p>
          <a:p>
            <a:r>
              <a:rPr lang="en-US" dirty="0"/>
              <a:t>save this file as test.java</a:t>
            </a:r>
          </a:p>
          <a:p>
            <a:r>
              <a:rPr lang="en-US" b="1" dirty="0"/>
              <a:t>To compile:</a:t>
            </a:r>
          </a:p>
          <a:p>
            <a:pPr lvl="1"/>
            <a:r>
              <a:rPr lang="en-US" dirty="0" err="1"/>
              <a:t>javac</a:t>
            </a:r>
            <a:r>
              <a:rPr lang="en-US" dirty="0"/>
              <a:t> test.java</a:t>
            </a:r>
          </a:p>
          <a:p>
            <a:r>
              <a:rPr lang="en-US" b="1" dirty="0"/>
              <a:t>To execute:</a:t>
            </a:r>
          </a:p>
          <a:p>
            <a:pPr lvl="1"/>
            <a:r>
              <a:rPr lang="en-US" dirty="0"/>
              <a:t>java test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Details for the program</a:t>
            </a:r>
          </a:p>
        </p:txBody>
      </p:sp>
      <p:sp>
        <p:nvSpPr>
          <p:cNvPr id="3" name="Content Placeholder 2"/>
          <p:cNvSpPr>
            <a:spLocks noGrp="1"/>
          </p:cNvSpPr>
          <p:nvPr>
            <p:ph sz="quarter" idx="1"/>
          </p:nvPr>
        </p:nvSpPr>
        <p:spPr/>
        <p:txBody>
          <a:bodyPr>
            <a:normAutofit lnSpcReduction="10000"/>
          </a:bodyPr>
          <a:lstStyle/>
          <a:p>
            <a:r>
              <a:rPr lang="en-US" dirty="0"/>
              <a:t>First line uses to declare a new class is being defined.</a:t>
            </a:r>
          </a:p>
          <a:p>
            <a:r>
              <a:rPr lang="en-US" dirty="0"/>
              <a:t>Second –Comments. We can use </a:t>
            </a:r>
          </a:p>
          <a:p>
            <a:pPr lvl="1"/>
            <a:r>
              <a:rPr lang="en-US" dirty="0"/>
              <a:t>   // - Single line Comment</a:t>
            </a:r>
          </a:p>
          <a:p>
            <a:pPr lvl="1"/>
            <a:r>
              <a:rPr lang="en-US" dirty="0"/>
              <a:t>   /* ……… */ -multiple line comment</a:t>
            </a:r>
          </a:p>
          <a:p>
            <a:pPr>
              <a:lnSpc>
                <a:spcPct val="90000"/>
              </a:lnSpc>
            </a:pPr>
            <a:r>
              <a:rPr lang="en-US" dirty="0"/>
              <a:t>Fourth line: </a:t>
            </a:r>
          </a:p>
          <a:p>
            <a:pPr lvl="1">
              <a:lnSpc>
                <a:spcPct val="90000"/>
              </a:lnSpc>
            </a:pPr>
            <a:r>
              <a:rPr lang="en-US" b="1" u="sng" dirty="0"/>
              <a:t>public</a:t>
            </a:r>
            <a:r>
              <a:rPr lang="en-US" dirty="0"/>
              <a:t> – It is an access </a:t>
            </a:r>
            <a:r>
              <a:rPr lang="en-US" dirty="0" err="1"/>
              <a:t>specifier</a:t>
            </a:r>
            <a:r>
              <a:rPr lang="en-US" dirty="0"/>
              <a:t>. main() must be declared as public, since it must be called by code outside of its class when the program is started.</a:t>
            </a:r>
          </a:p>
          <a:p>
            <a:pPr lvl="1">
              <a:lnSpc>
                <a:spcPct val="90000"/>
              </a:lnSpc>
            </a:pPr>
            <a:r>
              <a:rPr lang="en-US" b="1" u="sng" dirty="0"/>
              <a:t>static</a:t>
            </a:r>
            <a:r>
              <a:rPr lang="en-US" dirty="0"/>
              <a:t> – to be called without creating the object of that class. This is necessary since main() is called by JVM before any object are made.</a:t>
            </a:r>
          </a:p>
          <a:p>
            <a:pPr lvl="1">
              <a:lnSpc>
                <a:spcPct val="90000"/>
              </a:lnSpc>
            </a:pPr>
            <a:r>
              <a:rPr lang="en-US" b="1" u="sng" dirty="0"/>
              <a:t>void</a:t>
            </a:r>
            <a:r>
              <a:rPr lang="en-US" u="sng" dirty="0"/>
              <a:t> </a:t>
            </a:r>
            <a:r>
              <a:rPr lang="en-US" dirty="0"/>
              <a:t>– simply tells the compiler that main does not return any value.</a:t>
            </a:r>
          </a:p>
          <a:p>
            <a:pPr lvl="1">
              <a:lnSpc>
                <a:spcPct val="90000"/>
              </a:lnSpc>
            </a:pPr>
            <a:r>
              <a:rPr lang="en-US" b="1" u="sng" dirty="0"/>
              <a:t>main()</a:t>
            </a:r>
            <a:r>
              <a:rPr lang="en-US" dirty="0"/>
              <a:t> – Line at which the program will begin executing. Main() is different from main(), since java is case sensitive. </a:t>
            </a:r>
          </a:p>
          <a:p>
            <a:pPr lvl="1">
              <a:lnSpc>
                <a:spcPct val="90000"/>
              </a:lnSpc>
            </a:pPr>
            <a:r>
              <a:rPr lang="en-US" b="1" u="sng" dirty="0"/>
              <a:t>String </a:t>
            </a:r>
            <a:r>
              <a:rPr lang="en-US" b="1" u="sng" dirty="0" err="1"/>
              <a:t>args</a:t>
            </a:r>
            <a:r>
              <a:rPr lang="en-US" b="1" u="sng" dirty="0"/>
              <a:t>[]</a:t>
            </a:r>
            <a:r>
              <a:rPr lang="en-US" dirty="0"/>
              <a:t> –Parameter named </a:t>
            </a:r>
            <a:r>
              <a:rPr lang="en-US" dirty="0" err="1"/>
              <a:t>args</a:t>
            </a:r>
            <a:r>
              <a:rPr lang="en-US" dirty="0"/>
              <a:t> is passing to main method. It is an array of instances of the class String. In normal case </a:t>
            </a:r>
            <a:r>
              <a:rPr lang="en-US" dirty="0" err="1"/>
              <a:t>args</a:t>
            </a:r>
            <a:r>
              <a:rPr lang="en-US" dirty="0"/>
              <a:t> receive any command line arguments present when the program is executed.</a:t>
            </a:r>
          </a:p>
          <a:p>
            <a:pPr lvl="1">
              <a:lnSpc>
                <a:spcPct val="90000"/>
              </a:lnSpc>
            </a:pPr>
            <a:endParaRPr lang="en-US" dirty="0"/>
          </a:p>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a:t>…</a:t>
            </a:r>
          </a:p>
        </p:txBody>
      </p:sp>
      <p:sp>
        <p:nvSpPr>
          <p:cNvPr id="3" name="Content Placeholder 2"/>
          <p:cNvSpPr>
            <a:spLocks noGrp="1"/>
          </p:cNvSpPr>
          <p:nvPr>
            <p:ph sz="quarter" idx="1"/>
          </p:nvPr>
        </p:nvSpPr>
        <p:spPr/>
        <p:txBody>
          <a:bodyPr/>
          <a:lstStyle/>
          <a:p>
            <a:r>
              <a:rPr lang="en-US" dirty="0"/>
              <a:t>Sixth line – Output to the screen.</a:t>
            </a:r>
          </a:p>
          <a:p>
            <a:pPr lvl="1"/>
            <a:r>
              <a:rPr lang="en-US" b="1" dirty="0"/>
              <a:t>System</a:t>
            </a:r>
            <a:r>
              <a:rPr lang="en-US" dirty="0"/>
              <a:t> – class</a:t>
            </a:r>
          </a:p>
          <a:p>
            <a:pPr lvl="1"/>
            <a:r>
              <a:rPr lang="en-US" b="1" dirty="0"/>
              <a:t>out</a:t>
            </a:r>
            <a:r>
              <a:rPr lang="en-US" dirty="0"/>
              <a:t> – static member of system class. represents output stream that is connected to the console.</a:t>
            </a:r>
          </a:p>
          <a:p>
            <a:pPr lvl="1"/>
            <a:r>
              <a:rPr lang="en-US" b="1" dirty="0" err="1"/>
              <a:t>println</a:t>
            </a:r>
            <a:r>
              <a:rPr lang="en-US" b="1" dirty="0"/>
              <a:t>()</a:t>
            </a:r>
            <a:r>
              <a:rPr lang="en-US" dirty="0"/>
              <a:t> – method</a:t>
            </a:r>
          </a:p>
          <a:p>
            <a:pPr lvl="1"/>
            <a:endParaRPr lang="en-US" dirty="0"/>
          </a:p>
          <a:p>
            <a:endParaRPr lang="en-US" dirty="0"/>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t>
            </a:r>
            <a:r>
              <a:rPr lang="en-US" dirty="0" err="1"/>
              <a:t>system.out.println</a:t>
            </a:r>
            <a:r>
              <a:rPr lang="en-US" dirty="0"/>
              <a:t>() ?</a:t>
            </a:r>
          </a:p>
        </p:txBody>
      </p:sp>
      <p:sp>
        <p:nvSpPr>
          <p:cNvPr id="3" name="Content Placeholder 2"/>
          <p:cNvSpPr>
            <a:spLocks noGrp="1"/>
          </p:cNvSpPr>
          <p:nvPr>
            <p:ph sz="quarter" idx="1"/>
          </p:nvPr>
        </p:nvSpPr>
        <p:spPr/>
        <p:txBody>
          <a:bodyPr>
            <a:normAutofit lnSpcReduction="10000"/>
          </a:bodyPr>
          <a:lstStyle/>
          <a:p>
            <a:r>
              <a:rPr lang="en-US" dirty="0" err="1"/>
              <a:t>System.out.println</a:t>
            </a:r>
            <a:r>
              <a:rPr lang="en-US" dirty="0"/>
              <a:t> prints the argument passed, into the </a:t>
            </a:r>
            <a:r>
              <a:rPr lang="en-US" dirty="0" err="1"/>
              <a:t>System.out</a:t>
            </a:r>
            <a:r>
              <a:rPr lang="en-US" dirty="0"/>
              <a:t> which is generally </a:t>
            </a:r>
            <a:r>
              <a:rPr lang="en-US" dirty="0" err="1"/>
              <a:t>stdout</a:t>
            </a:r>
            <a:r>
              <a:rPr lang="en-US" dirty="0"/>
              <a:t>.</a:t>
            </a:r>
          </a:p>
          <a:p>
            <a:r>
              <a:rPr lang="en-US" b="1" u="sng" dirty="0"/>
              <a:t>System</a:t>
            </a:r>
            <a:r>
              <a:rPr lang="en-US" dirty="0"/>
              <a:t> – is a final class and cannot be inherited. As per </a:t>
            </a:r>
            <a:r>
              <a:rPr lang="en-US" dirty="0" err="1"/>
              <a:t>javadoc</a:t>
            </a:r>
            <a:r>
              <a:rPr lang="en-US" dirty="0"/>
              <a:t>, “…Among the facilities provided by the System class are standard input, standard output, and error output streams;</a:t>
            </a:r>
          </a:p>
          <a:p>
            <a:r>
              <a:rPr lang="en-US" b="1" u="sng" dirty="0"/>
              <a:t>out</a:t>
            </a:r>
            <a:r>
              <a:rPr lang="en-US" dirty="0"/>
              <a:t> – is a static member field of System class and is of type </a:t>
            </a:r>
            <a:r>
              <a:rPr lang="en-US" dirty="0" err="1"/>
              <a:t>PrintStream</a:t>
            </a:r>
            <a:r>
              <a:rPr lang="en-US" dirty="0"/>
              <a:t>. Its access </a:t>
            </a:r>
            <a:r>
              <a:rPr lang="en-US" dirty="0" err="1"/>
              <a:t>specifiers</a:t>
            </a:r>
            <a:r>
              <a:rPr lang="en-US" dirty="0"/>
              <a:t> are public final. This gets instantiated during startup and gets mapped with standard output console of the host. This stream is open by itself immediately after its instantiation and ready to accept data.</a:t>
            </a:r>
          </a:p>
          <a:p>
            <a:r>
              <a:rPr lang="en-US" b="1" u="sng" dirty="0" err="1"/>
              <a:t>println</a:t>
            </a:r>
            <a:r>
              <a:rPr lang="en-US" dirty="0"/>
              <a:t> – </a:t>
            </a:r>
            <a:r>
              <a:rPr lang="en-US" dirty="0" err="1"/>
              <a:t>println</a:t>
            </a:r>
            <a:r>
              <a:rPr lang="en-US" dirty="0"/>
              <a:t> prints the argument passed to the standard console and a newline. There are multiple </a:t>
            </a:r>
            <a:r>
              <a:rPr lang="en-US" dirty="0" err="1"/>
              <a:t>println</a:t>
            </a:r>
            <a:r>
              <a:rPr lang="en-US" dirty="0"/>
              <a:t> methods with different arguments (overloading). Every </a:t>
            </a:r>
            <a:r>
              <a:rPr lang="en-US" dirty="0" err="1"/>
              <a:t>println</a:t>
            </a:r>
            <a:r>
              <a:rPr lang="en-US" dirty="0"/>
              <a:t> makes a call to print method and adds a newline.  print calls write() and the story goes on like that.</a:t>
            </a:r>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javapapers.com/wp-content/uploads/2012/04/System.png"/>
          <p:cNvPicPr>
            <a:picLocks noGrp="1" noChangeAspect="1" noChangeArrowheads="1"/>
          </p:cNvPicPr>
          <p:nvPr>
            <p:ph sz="quarter" idx="1"/>
          </p:nvPr>
        </p:nvPicPr>
        <p:blipFill>
          <a:blip r:embed="rId2"/>
          <a:srcRect/>
          <a:stretch>
            <a:fillRect/>
          </a:stretch>
        </p:blipFill>
        <p:spPr bwMode="auto">
          <a:xfrm>
            <a:off x="762000" y="990600"/>
            <a:ext cx="7239000" cy="48768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History</a:t>
            </a:r>
          </a:p>
        </p:txBody>
      </p:sp>
      <p:sp>
        <p:nvSpPr>
          <p:cNvPr id="3" name="Content Placeholder 2"/>
          <p:cNvSpPr>
            <a:spLocks noGrp="1"/>
          </p:cNvSpPr>
          <p:nvPr>
            <p:ph sz="quarter" idx="1"/>
          </p:nvPr>
        </p:nvSpPr>
        <p:spPr/>
        <p:txBody>
          <a:bodyPr>
            <a:normAutofit fontScale="85000" lnSpcReduction="10000"/>
          </a:bodyPr>
          <a:lstStyle/>
          <a:p>
            <a:r>
              <a:rPr lang="en-US" dirty="0"/>
              <a:t>Java is a general purpose, object oriented programming language platform developed by Sun Microsystems in 1991, originally called “Oak”, but renamed “java” in 1995.</a:t>
            </a:r>
          </a:p>
          <a:p>
            <a:r>
              <a:rPr lang="en-US" dirty="0"/>
              <a:t>Java was conceived by James Gosling, Patrick </a:t>
            </a:r>
            <a:r>
              <a:rPr lang="en-US" dirty="0" err="1"/>
              <a:t>Naughton</a:t>
            </a:r>
            <a:r>
              <a:rPr lang="en-US" dirty="0"/>
              <a:t>, Chris </a:t>
            </a:r>
            <a:r>
              <a:rPr lang="en-US" dirty="0" err="1"/>
              <a:t>Warth</a:t>
            </a:r>
            <a:r>
              <a:rPr lang="en-US" dirty="0"/>
              <a:t>, Ed frank and Mike Sheridan at Sun Microsystems. </a:t>
            </a:r>
          </a:p>
          <a:p>
            <a:r>
              <a:rPr lang="en-US" dirty="0"/>
              <a:t>The idea is to create a platform independent language that could be used to produce code that would run on a variety of CPUs under differing environments.</a:t>
            </a:r>
          </a:p>
          <a:p>
            <a:pPr>
              <a:buFont typeface="Arial" pitchFamily="34" charset="0"/>
              <a:buChar char="•"/>
              <a:defRPr/>
            </a:pPr>
            <a:r>
              <a:rPr lang="en-US" dirty="0"/>
              <a:t>It is designed for the development of software for consumer electronics devices like TV,VCRs, toasters and such other electronic machine.</a:t>
            </a:r>
          </a:p>
          <a:p>
            <a:pPr>
              <a:buFont typeface="Arial" pitchFamily="34" charset="0"/>
              <a:buChar char="•"/>
              <a:defRPr/>
            </a:pPr>
            <a:r>
              <a:rPr lang="en-US" dirty="0"/>
              <a:t>This new language is based on C and C++ but removed features of C and C++ that were considered as problems in these languages and this makes java reliable , simple  and robust language. </a:t>
            </a:r>
          </a:p>
          <a:p>
            <a:pPr>
              <a:buFont typeface="Arial" pitchFamily="34" charset="0"/>
              <a:buChar char="•"/>
              <a:defRPr/>
            </a:pPr>
            <a:r>
              <a:rPr lang="en-US" dirty="0"/>
              <a:t>Java is not replacement of C++, They both are designed to solve different set of problems , so can coexist for many years.</a:t>
            </a:r>
          </a:p>
          <a:p>
            <a:pPr>
              <a:buFont typeface="Arial" pitchFamily="34" charset="0"/>
              <a:buChar char="•"/>
              <a:defRPr/>
            </a:pPr>
            <a:r>
              <a:rPr lang="en-US" dirty="0"/>
              <a:t>Most striking features of java is “Platform neutral” language. Java is first programming language that is not tied to any particular hardware, OS or platform. Programs developed  in java can be executed anywhere on any system.</a:t>
            </a:r>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639762"/>
          </a:xfrm>
        </p:spPr>
        <p:txBody>
          <a:bodyPr/>
          <a:lstStyle/>
          <a:p>
            <a:r>
              <a:rPr lang="en-US" dirty="0"/>
              <a:t>Data input in java</a:t>
            </a:r>
          </a:p>
        </p:txBody>
      </p:sp>
      <p:sp>
        <p:nvSpPr>
          <p:cNvPr id="3" name="Content Placeholder 2"/>
          <p:cNvSpPr>
            <a:spLocks noGrp="1"/>
          </p:cNvSpPr>
          <p:nvPr>
            <p:ph sz="quarter" idx="1"/>
          </p:nvPr>
        </p:nvSpPr>
        <p:spPr>
          <a:xfrm>
            <a:off x="457200" y="838200"/>
            <a:ext cx="7924800" cy="5635752"/>
          </a:xfrm>
        </p:spPr>
        <p:txBody>
          <a:bodyPr>
            <a:noAutofit/>
          </a:bodyPr>
          <a:lstStyle/>
          <a:p>
            <a:r>
              <a:rPr lang="en-US" sz="1600" dirty="0"/>
              <a:t>There are various ways to accept input from user in java program, one of the easiest ways is using scanner class of until package.</a:t>
            </a:r>
          </a:p>
          <a:p>
            <a:r>
              <a:rPr lang="en-US" sz="1600" dirty="0"/>
              <a:t>This class has following functions to accept different types of data from user:</a:t>
            </a:r>
          </a:p>
          <a:p>
            <a:pPr lvl="2"/>
            <a:r>
              <a:rPr lang="en-US" sz="1400" dirty="0"/>
              <a:t>Public String </a:t>
            </a:r>
            <a:r>
              <a:rPr lang="en-US" sz="1400" b="1" dirty="0"/>
              <a:t>next()</a:t>
            </a:r>
            <a:r>
              <a:rPr lang="en-US" sz="1400" dirty="0"/>
              <a:t> </a:t>
            </a:r>
            <a:br>
              <a:rPr lang="en-US" sz="1400" dirty="0"/>
            </a:br>
            <a:r>
              <a:rPr lang="en-US" sz="1400" dirty="0"/>
              <a:t>Finds and returns the next complete token from this scanner. </a:t>
            </a:r>
          </a:p>
          <a:p>
            <a:pPr lvl="2"/>
            <a:r>
              <a:rPr lang="en-US" sz="1400" dirty="0"/>
              <a:t>Public </a:t>
            </a:r>
            <a:r>
              <a:rPr lang="en-US" sz="1400" dirty="0" err="1"/>
              <a:t>boolean</a:t>
            </a:r>
            <a:r>
              <a:rPr lang="en-US" sz="1400" dirty="0"/>
              <a:t> </a:t>
            </a:r>
            <a:r>
              <a:rPr lang="en-US" sz="1400" b="1" dirty="0" err="1"/>
              <a:t>nextBoolean</a:t>
            </a:r>
            <a:r>
              <a:rPr lang="en-US" sz="1400" b="1" dirty="0"/>
              <a:t>() </a:t>
            </a:r>
            <a:br>
              <a:rPr lang="en-US" sz="1400" b="1" dirty="0"/>
            </a:br>
            <a:r>
              <a:rPr lang="en-US" sz="1400" dirty="0"/>
              <a:t>Scans the next token of the input into a </a:t>
            </a:r>
            <a:r>
              <a:rPr lang="en-US" sz="1400" dirty="0" err="1"/>
              <a:t>boolean</a:t>
            </a:r>
            <a:r>
              <a:rPr lang="en-US" sz="1400" dirty="0"/>
              <a:t> value and returns that value. </a:t>
            </a:r>
          </a:p>
          <a:p>
            <a:pPr lvl="2"/>
            <a:r>
              <a:rPr lang="en-US" sz="1400" dirty="0"/>
              <a:t>Public byte </a:t>
            </a:r>
            <a:r>
              <a:rPr lang="en-US" sz="1400" b="1" dirty="0" err="1"/>
              <a:t>nextByte</a:t>
            </a:r>
            <a:r>
              <a:rPr lang="en-US" sz="1400" b="1" dirty="0"/>
              <a:t>() </a:t>
            </a:r>
            <a:br>
              <a:rPr lang="en-US" sz="1400" b="1" dirty="0"/>
            </a:br>
            <a:r>
              <a:rPr lang="en-US" sz="1400" dirty="0"/>
              <a:t> Scans the next token of the input as a byte. </a:t>
            </a:r>
          </a:p>
          <a:p>
            <a:pPr lvl="2"/>
            <a:r>
              <a:rPr lang="en-US" sz="1400" dirty="0"/>
              <a:t>Public double </a:t>
            </a:r>
            <a:r>
              <a:rPr lang="en-US" sz="1400" b="1" dirty="0" err="1"/>
              <a:t>nextDouble</a:t>
            </a:r>
            <a:r>
              <a:rPr lang="en-US" sz="1400" b="1" dirty="0"/>
              <a:t>() </a:t>
            </a:r>
            <a:br>
              <a:rPr lang="en-US" sz="1400" b="1" dirty="0"/>
            </a:br>
            <a:r>
              <a:rPr lang="en-US" sz="1400" dirty="0"/>
              <a:t> Scans the next token of the input as a double. </a:t>
            </a:r>
          </a:p>
          <a:p>
            <a:pPr lvl="2"/>
            <a:r>
              <a:rPr lang="en-US" sz="1400" dirty="0"/>
              <a:t>Public float </a:t>
            </a:r>
            <a:r>
              <a:rPr lang="en-US" sz="1400" b="1" dirty="0" err="1"/>
              <a:t>nextFloat</a:t>
            </a:r>
            <a:r>
              <a:rPr lang="en-US" sz="1400" b="1" dirty="0"/>
              <a:t>() </a:t>
            </a:r>
            <a:br>
              <a:rPr lang="en-US" sz="1400" b="1" dirty="0"/>
            </a:br>
            <a:r>
              <a:rPr lang="en-US" sz="1400" dirty="0"/>
              <a:t>Scans the next token of the input as a float. </a:t>
            </a:r>
          </a:p>
          <a:p>
            <a:pPr lvl="2"/>
            <a:r>
              <a:rPr lang="en-US" sz="1400" dirty="0"/>
              <a:t>Public </a:t>
            </a:r>
            <a:r>
              <a:rPr lang="en-US" sz="1400" dirty="0" err="1"/>
              <a:t>int</a:t>
            </a:r>
            <a:r>
              <a:rPr lang="en-US" sz="1400" dirty="0"/>
              <a:t> </a:t>
            </a:r>
            <a:r>
              <a:rPr lang="en-US" sz="1400" b="1" dirty="0" err="1"/>
              <a:t>nextInt</a:t>
            </a:r>
            <a:r>
              <a:rPr lang="en-US" sz="1400" b="1" dirty="0"/>
              <a:t>() </a:t>
            </a:r>
            <a:br>
              <a:rPr lang="en-US" sz="1400" b="1" dirty="0"/>
            </a:br>
            <a:r>
              <a:rPr lang="en-US" sz="1400" dirty="0"/>
              <a:t>Scans the next token of the input as an int. </a:t>
            </a:r>
          </a:p>
          <a:p>
            <a:pPr lvl="2"/>
            <a:r>
              <a:rPr lang="en-US" sz="1400" dirty="0"/>
              <a:t>Public String </a:t>
            </a:r>
            <a:r>
              <a:rPr lang="en-US" sz="1400" b="1" dirty="0" err="1"/>
              <a:t>nextLine</a:t>
            </a:r>
            <a:r>
              <a:rPr lang="en-US" sz="1400" b="1" dirty="0"/>
              <a:t>() </a:t>
            </a:r>
            <a:br>
              <a:rPr lang="en-US" sz="1400" b="1" dirty="0"/>
            </a:br>
            <a:r>
              <a:rPr lang="en-US" sz="1400" dirty="0"/>
              <a:t>Advances this scanner past the current line and returns the input that was skipped. </a:t>
            </a:r>
          </a:p>
          <a:p>
            <a:pPr lvl="2"/>
            <a:r>
              <a:rPr lang="en-US" sz="1400" dirty="0"/>
              <a:t>Public long </a:t>
            </a:r>
            <a:r>
              <a:rPr lang="en-US" sz="1400" b="1" dirty="0" err="1"/>
              <a:t>nextLong</a:t>
            </a:r>
            <a:r>
              <a:rPr lang="en-US" sz="1400" b="1" dirty="0"/>
              <a:t>() </a:t>
            </a:r>
            <a:br>
              <a:rPr lang="en-US" sz="1400" b="1" dirty="0"/>
            </a:br>
            <a:r>
              <a:rPr lang="en-US" sz="1400" dirty="0"/>
              <a:t>Scans the next token of the input as a long. </a:t>
            </a:r>
          </a:p>
          <a:p>
            <a:pPr lvl="2"/>
            <a:r>
              <a:rPr lang="en-US" sz="1400" dirty="0"/>
              <a:t>Public short </a:t>
            </a:r>
            <a:r>
              <a:rPr lang="en-US" sz="1400" b="1" dirty="0" err="1"/>
              <a:t>nextShort</a:t>
            </a:r>
            <a:r>
              <a:rPr lang="en-US" sz="1400" b="1" dirty="0"/>
              <a:t>() </a:t>
            </a:r>
            <a:br>
              <a:rPr lang="en-US" sz="1400" b="1" dirty="0"/>
            </a:br>
            <a:r>
              <a:rPr lang="en-US" sz="1400" dirty="0"/>
              <a:t>Scans the next token of the input as a short.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sz="quarter" idx="1"/>
          </p:nvPr>
        </p:nvSpPr>
        <p:spPr/>
        <p:txBody>
          <a:bodyPr>
            <a:normAutofit fontScale="92500" lnSpcReduction="10000"/>
          </a:bodyPr>
          <a:lstStyle/>
          <a:p>
            <a:r>
              <a:rPr lang="en-US" dirty="0"/>
              <a:t>Data types specify the different sizes and values that can be stored in the variable. There are two types of data types in Java:</a:t>
            </a:r>
          </a:p>
          <a:p>
            <a:r>
              <a:rPr lang="en-US" b="1" dirty="0"/>
              <a:t>Primitive data types:</a:t>
            </a:r>
            <a:r>
              <a:rPr lang="en-US" dirty="0"/>
              <a:t> The primitive data types include </a:t>
            </a:r>
            <a:r>
              <a:rPr lang="en-US" dirty="0" err="1"/>
              <a:t>boolean</a:t>
            </a:r>
            <a:r>
              <a:rPr lang="en-US" dirty="0"/>
              <a:t>, char, byte, short, </a:t>
            </a:r>
            <a:r>
              <a:rPr lang="en-US" dirty="0" err="1"/>
              <a:t>int</a:t>
            </a:r>
            <a:r>
              <a:rPr lang="en-US" dirty="0"/>
              <a:t>, long, float and double.</a:t>
            </a:r>
          </a:p>
          <a:p>
            <a:r>
              <a:rPr lang="en-US" b="1" dirty="0"/>
              <a:t>Non-primitive data types:</a:t>
            </a:r>
            <a:r>
              <a:rPr lang="en-US" dirty="0"/>
              <a:t> The non-primitive data types include Classes, Interfaces, and Arrays.</a:t>
            </a:r>
          </a:p>
          <a:p>
            <a:pPr>
              <a:lnSpc>
                <a:spcPct val="90000"/>
              </a:lnSpc>
              <a:defRPr/>
            </a:pPr>
            <a:endParaRPr lang="en-US" dirty="0"/>
          </a:p>
          <a:p>
            <a:pPr>
              <a:lnSpc>
                <a:spcPct val="90000"/>
              </a:lnSpc>
              <a:defRPr/>
            </a:pPr>
            <a:r>
              <a:rPr lang="en-US" dirty="0"/>
              <a:t>Java defines eight primitive (or elemental) types of data: </a:t>
            </a:r>
            <a:r>
              <a:rPr lang="en-US" b="1" dirty="0"/>
              <a:t>byte</a:t>
            </a:r>
            <a:r>
              <a:rPr lang="en-US" dirty="0"/>
              <a:t>, </a:t>
            </a:r>
            <a:r>
              <a:rPr lang="en-US" b="1" dirty="0"/>
              <a:t>short</a:t>
            </a:r>
            <a:r>
              <a:rPr lang="en-US" dirty="0"/>
              <a:t>, </a:t>
            </a:r>
            <a:r>
              <a:rPr lang="en-US" b="1" dirty="0" err="1"/>
              <a:t>int</a:t>
            </a:r>
            <a:r>
              <a:rPr lang="en-US" dirty="0"/>
              <a:t>, </a:t>
            </a:r>
            <a:r>
              <a:rPr lang="en-US" b="1" dirty="0"/>
              <a:t>long</a:t>
            </a:r>
            <a:r>
              <a:rPr lang="en-US" dirty="0"/>
              <a:t>, </a:t>
            </a:r>
            <a:r>
              <a:rPr lang="en-US" b="1" dirty="0"/>
              <a:t>char</a:t>
            </a:r>
            <a:r>
              <a:rPr lang="en-US" dirty="0"/>
              <a:t>, </a:t>
            </a:r>
            <a:r>
              <a:rPr lang="en-US" b="1" dirty="0"/>
              <a:t>float, double</a:t>
            </a:r>
            <a:r>
              <a:rPr lang="en-US" dirty="0"/>
              <a:t>, and </a:t>
            </a:r>
            <a:r>
              <a:rPr lang="en-US" b="1" dirty="0" err="1"/>
              <a:t>boolean</a:t>
            </a:r>
            <a:r>
              <a:rPr lang="en-US" dirty="0"/>
              <a:t>. </a:t>
            </a:r>
          </a:p>
          <a:p>
            <a:pPr>
              <a:lnSpc>
                <a:spcPct val="90000"/>
              </a:lnSpc>
              <a:defRPr/>
            </a:pPr>
            <a:r>
              <a:rPr lang="en-US" dirty="0"/>
              <a:t>These can be put in four groups:</a:t>
            </a:r>
          </a:p>
          <a:p>
            <a:pPr lvl="1">
              <a:lnSpc>
                <a:spcPct val="90000"/>
              </a:lnSpc>
              <a:defRPr/>
            </a:pPr>
            <a:r>
              <a:rPr lang="en-US" b="1" dirty="0"/>
              <a:t>Integers:</a:t>
            </a:r>
            <a:r>
              <a:rPr lang="en-US" dirty="0"/>
              <a:t> This group includes </a:t>
            </a:r>
            <a:r>
              <a:rPr lang="en-US" b="1" dirty="0"/>
              <a:t>byte</a:t>
            </a:r>
            <a:r>
              <a:rPr lang="en-US" dirty="0"/>
              <a:t>, </a:t>
            </a:r>
            <a:r>
              <a:rPr lang="en-US" b="1" dirty="0"/>
              <a:t>short</a:t>
            </a:r>
            <a:r>
              <a:rPr lang="en-US" dirty="0"/>
              <a:t>, </a:t>
            </a:r>
            <a:r>
              <a:rPr lang="en-US" b="1" dirty="0" err="1"/>
              <a:t>int</a:t>
            </a:r>
            <a:r>
              <a:rPr lang="en-US" dirty="0"/>
              <a:t>, and </a:t>
            </a:r>
            <a:r>
              <a:rPr lang="en-US" b="1" dirty="0"/>
              <a:t>long</a:t>
            </a:r>
            <a:r>
              <a:rPr lang="en-US" dirty="0"/>
              <a:t>, which are for whole valued signed numbers.</a:t>
            </a:r>
          </a:p>
          <a:p>
            <a:pPr lvl="1">
              <a:lnSpc>
                <a:spcPct val="90000"/>
              </a:lnSpc>
              <a:defRPr/>
            </a:pPr>
            <a:r>
              <a:rPr lang="en-US" b="1" dirty="0"/>
              <a:t>Floating-point numbers:</a:t>
            </a:r>
            <a:r>
              <a:rPr lang="en-US" dirty="0"/>
              <a:t> This group includes </a:t>
            </a:r>
            <a:r>
              <a:rPr lang="en-US" b="1" dirty="0"/>
              <a:t>float </a:t>
            </a:r>
            <a:r>
              <a:rPr lang="en-US" dirty="0"/>
              <a:t>and </a:t>
            </a:r>
            <a:r>
              <a:rPr lang="en-US" b="1" dirty="0"/>
              <a:t>double</a:t>
            </a:r>
            <a:r>
              <a:rPr lang="en-US" dirty="0"/>
              <a:t>, which represent numbers with fractional precision.</a:t>
            </a:r>
          </a:p>
          <a:p>
            <a:pPr lvl="1">
              <a:lnSpc>
                <a:spcPct val="90000"/>
              </a:lnSpc>
              <a:defRPr/>
            </a:pPr>
            <a:r>
              <a:rPr lang="en-US" b="1" dirty="0"/>
              <a:t>Characters:</a:t>
            </a:r>
            <a:r>
              <a:rPr lang="en-US" dirty="0"/>
              <a:t> This group includes </a:t>
            </a:r>
            <a:r>
              <a:rPr lang="en-US" b="1" dirty="0"/>
              <a:t>char</a:t>
            </a:r>
            <a:r>
              <a:rPr lang="en-US" dirty="0"/>
              <a:t>, which represents symbols in a character  set, like letters and numbers.</a:t>
            </a:r>
          </a:p>
          <a:p>
            <a:pPr lvl="1">
              <a:lnSpc>
                <a:spcPct val="90000"/>
              </a:lnSpc>
              <a:defRPr/>
            </a:pPr>
            <a:r>
              <a:rPr lang="en-US" b="1" dirty="0"/>
              <a:t>Boolean:</a:t>
            </a:r>
            <a:r>
              <a:rPr lang="en-US" dirty="0"/>
              <a:t> This group includes </a:t>
            </a:r>
            <a:r>
              <a:rPr lang="en-US" b="1" dirty="0"/>
              <a:t>Boolean</a:t>
            </a:r>
            <a:r>
              <a:rPr lang="en-US" dirty="0"/>
              <a:t>, which is a special type for representing true/false values</a:t>
            </a:r>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g4.png"/>
          <p:cNvPicPr>
            <a:picLocks noGrp="1" noChangeAspect="1"/>
          </p:cNvPicPr>
          <p:nvPr>
            <p:ph sz="quarter" idx="1"/>
          </p:nvPr>
        </p:nvPicPr>
        <p:blipFill>
          <a:blip r:embed="rId2"/>
          <a:stretch>
            <a:fillRect/>
          </a:stretch>
        </p:blipFill>
        <p:spPr>
          <a:xfrm>
            <a:off x="838200" y="838200"/>
            <a:ext cx="7467600" cy="4953000"/>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sz="quarter" idx="1"/>
          </p:nvPr>
        </p:nvSpPr>
        <p:spPr/>
        <p:txBody>
          <a:bodyPr/>
          <a:lstStyle/>
          <a:p>
            <a:r>
              <a:rPr lang="en-US" b="1" u="sng" dirty="0"/>
              <a:t>INTEGERS</a:t>
            </a:r>
          </a:p>
          <a:p>
            <a:pPr lvl="1"/>
            <a:r>
              <a:rPr lang="en-US" dirty="0"/>
              <a:t>Java defines four integer types: byte, short, </a:t>
            </a:r>
            <a:r>
              <a:rPr lang="en-US" dirty="0" err="1"/>
              <a:t>int</a:t>
            </a:r>
            <a:r>
              <a:rPr lang="en-US" dirty="0"/>
              <a:t>, and long. All of these are signed, positive and negative values.</a:t>
            </a:r>
          </a:p>
          <a:p>
            <a:pPr lvl="1"/>
            <a:r>
              <a:rPr lang="en-US" dirty="0"/>
              <a:t>long 64,  </a:t>
            </a:r>
            <a:r>
              <a:rPr lang="en-US" dirty="0" err="1"/>
              <a:t>int</a:t>
            </a:r>
            <a:r>
              <a:rPr lang="en-US" dirty="0"/>
              <a:t> 32, short 16, byte 8</a:t>
            </a:r>
          </a:p>
          <a:p>
            <a:r>
              <a:rPr lang="en-US" b="1" u="sng" dirty="0"/>
              <a:t>BYTE</a:t>
            </a:r>
          </a:p>
          <a:p>
            <a:pPr lvl="1"/>
            <a:r>
              <a:rPr lang="en-US" dirty="0"/>
              <a:t>The smallest integer type is byte. This is a signed 8-bit type that has a range from –128 to 127. </a:t>
            </a:r>
          </a:p>
          <a:p>
            <a:pPr lvl="1"/>
            <a:r>
              <a:rPr lang="en-US" dirty="0"/>
              <a:t>Variables of type byte are especially useful when you’re working with a stream of data from a network or file. They are also useful when you’re working with raw binary data that may not be directly compatible with Java’s other built-in types.</a:t>
            </a:r>
          </a:p>
          <a:p>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normAutofit/>
          </a:bodyPr>
          <a:lstStyle/>
          <a:p>
            <a:r>
              <a:rPr lang="en-US" b="1" u="sng" dirty="0"/>
              <a:t>short</a:t>
            </a:r>
          </a:p>
          <a:p>
            <a:pPr lvl="1"/>
            <a:r>
              <a:rPr lang="en-US" dirty="0"/>
              <a:t>short is a signed 16-bit type. It has a range from –32,768 to 32,767. It is probably the least-used Java type, since it is defined as having its high byte first</a:t>
            </a:r>
          </a:p>
          <a:p>
            <a:r>
              <a:rPr lang="en-US" b="1" u="sng" dirty="0" err="1"/>
              <a:t>int</a:t>
            </a:r>
            <a:endParaRPr lang="en-US" b="1" u="sng" dirty="0"/>
          </a:p>
          <a:p>
            <a:pPr lvl="1"/>
            <a:r>
              <a:rPr lang="en-US" dirty="0"/>
              <a:t>The most commonly used integer type is int. It is a signed 32-bit type that has a range from –2,147,483,648 to 2,147,483,647. In addition to other uses, variables of type </a:t>
            </a:r>
            <a:r>
              <a:rPr lang="en-US" dirty="0" err="1"/>
              <a:t>int</a:t>
            </a:r>
            <a:r>
              <a:rPr lang="en-US" dirty="0"/>
              <a:t> are commonly employed to control loops and to index arrays.</a:t>
            </a:r>
          </a:p>
          <a:p>
            <a:r>
              <a:rPr lang="en-US" b="1" u="sng" dirty="0"/>
              <a:t>long</a:t>
            </a:r>
          </a:p>
          <a:p>
            <a:pPr lvl="1"/>
            <a:r>
              <a:rPr lang="en-US" dirty="0"/>
              <a:t>long is a signed 64-bit type and is useful for those occasions where an </a:t>
            </a:r>
            <a:r>
              <a:rPr lang="en-US" dirty="0" err="1"/>
              <a:t>int</a:t>
            </a:r>
            <a:r>
              <a:rPr lang="en-US" dirty="0"/>
              <a:t> type is not large enough to hold the desired value. </a:t>
            </a:r>
          </a:p>
          <a:p>
            <a:pPr lvl="1"/>
            <a:r>
              <a:rPr lang="en-US" dirty="0"/>
              <a:t>The range of a long is quite large. This makes it useful when big, whole numbers are needed.</a:t>
            </a:r>
          </a:p>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pPr>
              <a:lnSpc>
                <a:spcPct val="80000"/>
              </a:lnSpc>
              <a:defRPr/>
            </a:pPr>
            <a:r>
              <a:rPr lang="en-US" b="1" u="sng" dirty="0"/>
              <a:t>Floating-Point Types</a:t>
            </a:r>
          </a:p>
          <a:p>
            <a:pPr lvl="1">
              <a:lnSpc>
                <a:spcPct val="80000"/>
              </a:lnSpc>
              <a:defRPr/>
            </a:pPr>
            <a:r>
              <a:rPr lang="en-US" dirty="0"/>
              <a:t>Floating-point numbers, also known as </a:t>
            </a:r>
            <a:r>
              <a:rPr lang="en-US" i="1" dirty="0"/>
              <a:t>real </a:t>
            </a:r>
            <a:r>
              <a:rPr lang="en-US" dirty="0"/>
              <a:t>numbers, are used when evaluating expressions that require fractional precision.</a:t>
            </a:r>
          </a:p>
          <a:p>
            <a:pPr>
              <a:lnSpc>
                <a:spcPct val="80000"/>
              </a:lnSpc>
              <a:defRPr/>
            </a:pPr>
            <a:r>
              <a:rPr lang="en-US" b="1" u="sng" dirty="0"/>
              <a:t>float</a:t>
            </a:r>
          </a:p>
          <a:p>
            <a:pPr lvl="1">
              <a:lnSpc>
                <a:spcPct val="80000"/>
              </a:lnSpc>
              <a:defRPr/>
            </a:pPr>
            <a:r>
              <a:rPr lang="en-US" dirty="0"/>
              <a:t>The type </a:t>
            </a:r>
            <a:r>
              <a:rPr lang="en-US" b="1" dirty="0"/>
              <a:t>float </a:t>
            </a:r>
            <a:r>
              <a:rPr lang="en-US" dirty="0"/>
              <a:t>specifies a </a:t>
            </a:r>
            <a:r>
              <a:rPr lang="en-US" i="1" dirty="0"/>
              <a:t>single-precision </a:t>
            </a:r>
            <a:r>
              <a:rPr lang="en-US" dirty="0"/>
              <a:t>value that uses 32 bits of storage. </a:t>
            </a:r>
          </a:p>
          <a:p>
            <a:pPr lvl="1">
              <a:lnSpc>
                <a:spcPct val="80000"/>
              </a:lnSpc>
              <a:defRPr/>
            </a:pPr>
            <a:r>
              <a:rPr lang="en-US" dirty="0"/>
              <a:t>Single precision is faster on some processors and takes half as much space as double precision, but will become imprecise when the values are either very large or very small</a:t>
            </a:r>
          </a:p>
          <a:p>
            <a:pPr>
              <a:lnSpc>
                <a:spcPct val="80000"/>
              </a:lnSpc>
              <a:defRPr/>
            </a:pPr>
            <a:r>
              <a:rPr lang="en-US" b="1" u="sng" dirty="0"/>
              <a:t>double</a:t>
            </a:r>
          </a:p>
          <a:p>
            <a:pPr lvl="1">
              <a:lnSpc>
                <a:spcPct val="80000"/>
              </a:lnSpc>
              <a:defRPr/>
            </a:pPr>
            <a:r>
              <a:rPr lang="en-US" dirty="0"/>
              <a:t>Double precision, as denoted by the </a:t>
            </a:r>
            <a:r>
              <a:rPr lang="en-US" b="1" dirty="0"/>
              <a:t>double </a:t>
            </a:r>
            <a:r>
              <a:rPr lang="en-US" dirty="0"/>
              <a:t>keyword, uses 64 bits to store a value. </a:t>
            </a:r>
          </a:p>
          <a:p>
            <a:pPr lvl="1">
              <a:lnSpc>
                <a:spcPct val="80000"/>
              </a:lnSpc>
              <a:defRPr/>
            </a:pPr>
            <a:r>
              <a:rPr lang="en-US" dirty="0"/>
              <a:t>Double precision is actually faster than single precision on some modern processors that have been optimized for high-speed mathematical calculations. </a:t>
            </a:r>
          </a:p>
          <a:p>
            <a:pPr lvl="1">
              <a:lnSpc>
                <a:spcPct val="80000"/>
              </a:lnSpc>
              <a:defRPr/>
            </a:pPr>
            <a:r>
              <a:rPr lang="en-US" dirty="0"/>
              <a:t>All  math functions, such as </a:t>
            </a:r>
            <a:r>
              <a:rPr lang="en-US" b="1" dirty="0"/>
              <a:t>sin( )</a:t>
            </a:r>
            <a:r>
              <a:rPr lang="en-US" dirty="0"/>
              <a:t>, </a:t>
            </a:r>
            <a:r>
              <a:rPr lang="en-US" b="1" dirty="0" err="1"/>
              <a:t>cos</a:t>
            </a:r>
            <a:r>
              <a:rPr lang="en-US" b="1" dirty="0"/>
              <a:t>( )</a:t>
            </a:r>
            <a:r>
              <a:rPr lang="en-US" dirty="0"/>
              <a:t>, and </a:t>
            </a:r>
            <a:r>
              <a:rPr lang="en-US" b="1" dirty="0" err="1"/>
              <a:t>sqrt</a:t>
            </a:r>
            <a:r>
              <a:rPr lang="en-US" b="1" dirty="0"/>
              <a:t>( )</a:t>
            </a:r>
            <a:r>
              <a:rPr lang="en-US" dirty="0"/>
              <a:t>, return </a:t>
            </a:r>
            <a:r>
              <a:rPr lang="en-US" b="1" dirty="0"/>
              <a:t>double </a:t>
            </a:r>
            <a:r>
              <a:rPr lang="en-US" dirty="0"/>
              <a:t>values.</a:t>
            </a:r>
          </a:p>
          <a:p>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b="1" u="sng" dirty="0"/>
              <a:t>Characters</a:t>
            </a:r>
          </a:p>
          <a:p>
            <a:pPr lvl="1"/>
            <a:r>
              <a:rPr lang="en-US" dirty="0"/>
              <a:t>In Java, the data type used to store characters is char. However, C/C++ programmers beware: char in Java is not the same as char in C or C++. </a:t>
            </a:r>
          </a:p>
          <a:p>
            <a:pPr lvl="1"/>
            <a:r>
              <a:rPr lang="en-US" dirty="0"/>
              <a:t>In C/C++, char is an integer type that is 8 bits wide. This is not the case in Java. </a:t>
            </a:r>
          </a:p>
          <a:p>
            <a:pPr lvl="1"/>
            <a:r>
              <a:rPr lang="en-US" dirty="0"/>
              <a:t>Instead, Java uses Unicode to represent characters. Unicode defines a fully international character set that can represent all of the characters found in all human languages, in Java char is a 16-bit type.</a:t>
            </a:r>
          </a:p>
          <a:p>
            <a:r>
              <a:rPr lang="en-US" b="1" u="sng" dirty="0"/>
              <a:t>Booleans</a:t>
            </a:r>
          </a:p>
          <a:p>
            <a:pPr lvl="1"/>
            <a:r>
              <a:rPr lang="en-US" dirty="0"/>
              <a:t>Java has a simple type, called </a:t>
            </a:r>
            <a:r>
              <a:rPr lang="en-US" dirty="0" err="1"/>
              <a:t>boolean</a:t>
            </a:r>
            <a:r>
              <a:rPr lang="en-US" dirty="0"/>
              <a:t>, for logical values. It can have only one of two possible values, true or false.</a:t>
            </a:r>
          </a:p>
          <a:p>
            <a:endParaRPr lang="en-US" dirty="0"/>
          </a:p>
          <a:p>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values of data types</a:t>
            </a:r>
          </a:p>
        </p:txBody>
      </p:sp>
      <p:pic>
        <p:nvPicPr>
          <p:cNvPr id="47107" name="Picture 3"/>
          <p:cNvPicPr>
            <a:picLocks noChangeAspect="1" noChangeArrowheads="1"/>
          </p:cNvPicPr>
          <p:nvPr/>
        </p:nvPicPr>
        <p:blipFill>
          <a:blip r:embed="rId2"/>
          <a:srcRect/>
          <a:stretch>
            <a:fillRect/>
          </a:stretch>
        </p:blipFill>
        <p:spPr bwMode="auto">
          <a:xfrm>
            <a:off x="371475" y="1143000"/>
            <a:ext cx="8401050" cy="518160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325562"/>
          </a:xfrm>
        </p:spPr>
        <p:txBody>
          <a:bodyPr>
            <a:normAutofit/>
          </a:bodyPr>
          <a:lstStyle/>
          <a:p>
            <a:r>
              <a:rPr lang="en-US" sz="2800" dirty="0"/>
              <a:t>Why char uses 2 byte in java and what is \u0000 ?</a:t>
            </a:r>
          </a:p>
        </p:txBody>
      </p:sp>
      <p:sp>
        <p:nvSpPr>
          <p:cNvPr id="3" name="Content Placeholder 2"/>
          <p:cNvSpPr>
            <a:spLocks noGrp="1"/>
          </p:cNvSpPr>
          <p:nvPr>
            <p:ph sz="quarter" idx="1"/>
          </p:nvPr>
        </p:nvSpPr>
        <p:spPr>
          <a:xfrm>
            <a:off x="457200" y="1828800"/>
            <a:ext cx="7467600" cy="990600"/>
          </a:xfrm>
        </p:spPr>
        <p:txBody>
          <a:bodyPr>
            <a:normAutofit lnSpcReduction="10000"/>
          </a:bodyPr>
          <a:lstStyle/>
          <a:p>
            <a:r>
              <a:rPr lang="en-US" dirty="0"/>
              <a:t>It is because java uses Unicode system not ASCII code system. The \u0000 is the lowest range of Unicode system. </a:t>
            </a:r>
            <a:br>
              <a:rPr lang="en-US" dirty="0"/>
            </a:br>
            <a:endParaRPr lang="en-US" dirty="0"/>
          </a:p>
        </p:txBody>
      </p:sp>
      <p:sp>
        <p:nvSpPr>
          <p:cNvPr id="4" name="Title 1"/>
          <p:cNvSpPr txBox="1">
            <a:spLocks/>
          </p:cNvSpPr>
          <p:nvPr/>
        </p:nvSpPr>
        <p:spPr>
          <a:xfrm>
            <a:off x="533400" y="2590800"/>
            <a:ext cx="7467600" cy="685800"/>
          </a:xfrm>
          <a:prstGeom prst="rect">
            <a:avLst/>
          </a:prstGeom>
        </p:spPr>
        <p:txBody>
          <a:bodyPr vert="horz" anchor="b">
            <a:normAutofit/>
          </a:bodyPr>
          <a:lstStyle/>
          <a:p>
            <a:pPr lvl="0">
              <a:spcBef>
                <a:spcPct val="0"/>
              </a:spcBef>
            </a:pPr>
            <a:r>
              <a:rPr lang="en-US" sz="2800" b="1" cap="small" dirty="0">
                <a:solidFill>
                  <a:schemeClr val="tx2"/>
                </a:solidFill>
                <a:latin typeface="+mj-lt"/>
                <a:ea typeface="+mj-ea"/>
                <a:cs typeface="+mj-cs"/>
              </a:rPr>
              <a:t>Why java uses Unicode System?</a:t>
            </a:r>
          </a:p>
        </p:txBody>
      </p:sp>
      <p:sp>
        <p:nvSpPr>
          <p:cNvPr id="5" name="Content Placeholder 2"/>
          <p:cNvSpPr txBox="1">
            <a:spLocks/>
          </p:cNvSpPr>
          <p:nvPr/>
        </p:nvSpPr>
        <p:spPr>
          <a:xfrm>
            <a:off x="609600" y="3429000"/>
            <a:ext cx="7467600" cy="3200400"/>
          </a:xfrm>
          <a:prstGeom prst="rect">
            <a:avLst/>
          </a:prstGeom>
        </p:spPr>
        <p:txBody>
          <a:bodyPr vert="horz">
            <a:normAutofit fontScale="92500" lnSpcReduction="10000"/>
          </a:bodyPr>
          <a:lstStyle/>
          <a:p>
            <a:pPr marL="274320" lvl="0" indent="-274320">
              <a:spcBef>
                <a:spcPts val="600"/>
              </a:spcBef>
              <a:buClr>
                <a:schemeClr val="accent1"/>
              </a:buClr>
              <a:buSzPct val="70000"/>
              <a:buFont typeface="Wingdings"/>
              <a:buChar char=""/>
            </a:pPr>
            <a:r>
              <a:rPr lang="en-US" sz="1600" dirty="0"/>
              <a:t>Before Unicode, there were many language standards: ASCII ,ISO 8859-1,KOI-8,GB18030 and so on.</a:t>
            </a:r>
          </a:p>
          <a:p>
            <a:pPr marL="274320" indent="-274320">
              <a:spcBef>
                <a:spcPts val="600"/>
              </a:spcBef>
              <a:buClr>
                <a:schemeClr val="accent1"/>
              </a:buClr>
              <a:buSzPct val="70000"/>
              <a:buFont typeface="Wingdings"/>
              <a:buChar char=""/>
            </a:pPr>
            <a:r>
              <a:rPr lang="en-US" sz="1600" dirty="0"/>
              <a:t>This caused two problems:</a:t>
            </a:r>
          </a:p>
          <a:p>
            <a:pPr marL="731520" lvl="1" indent="-274320">
              <a:spcBef>
                <a:spcPts val="600"/>
              </a:spcBef>
              <a:buClr>
                <a:schemeClr val="accent1"/>
              </a:buClr>
              <a:buSzPct val="70000"/>
              <a:buFont typeface="Wingdings"/>
              <a:buChar char=""/>
            </a:pPr>
            <a:r>
              <a:rPr lang="en-US" sz="1600" dirty="0"/>
              <a:t>A particular code value corresponds to different letters in the various language standards.</a:t>
            </a:r>
          </a:p>
          <a:p>
            <a:pPr marL="731520" lvl="1" indent="-274320">
              <a:spcBef>
                <a:spcPts val="600"/>
              </a:spcBef>
              <a:buClr>
                <a:schemeClr val="accent1"/>
              </a:buClr>
              <a:buSzPct val="70000"/>
              <a:buFont typeface="Wingdings"/>
              <a:buChar char=""/>
            </a:pPr>
            <a:r>
              <a:rPr lang="en-US" sz="1600" dirty="0"/>
              <a:t>The encodings for languages with large character sets have variable length. Some common characters are encoded as single bytes, other require two or more byte.</a:t>
            </a:r>
          </a:p>
          <a:p>
            <a:pPr marL="274320" indent="-274320">
              <a:spcBef>
                <a:spcPts val="600"/>
              </a:spcBef>
              <a:buClr>
                <a:schemeClr val="accent1"/>
              </a:buClr>
              <a:buSzPct val="70000"/>
              <a:buFont typeface="Wingdings"/>
              <a:buChar char=""/>
            </a:pPr>
            <a:r>
              <a:rPr lang="en-US" sz="1600" dirty="0"/>
              <a:t>To solve these problems, a new language standard was developed i.e. Unicode System. In Unicode, character holds 2 byte, so java also uses 2 byte for characters.</a:t>
            </a:r>
          </a:p>
          <a:p>
            <a:pPr marL="274320" indent="-274320">
              <a:spcBef>
                <a:spcPts val="600"/>
              </a:spcBef>
              <a:buClr>
                <a:schemeClr val="accent1"/>
              </a:buClr>
              <a:buSzPct val="70000"/>
              <a:buFont typeface="Wingdings"/>
              <a:buChar char=""/>
            </a:pPr>
            <a:r>
              <a:rPr lang="en-US" sz="1600" b="1" dirty="0"/>
              <a:t>lowest value:</a:t>
            </a:r>
            <a:r>
              <a:rPr lang="en-US" sz="1600" dirty="0"/>
              <a:t>\u0000, </a:t>
            </a:r>
            <a:r>
              <a:rPr lang="en-US" sz="1600" b="1" dirty="0"/>
              <a:t>highest value:</a:t>
            </a:r>
            <a:r>
              <a:rPr lang="en-US" sz="1600" dirty="0"/>
              <a:t>\</a:t>
            </a:r>
            <a:r>
              <a:rPr lang="en-US" sz="1600" dirty="0" err="1"/>
              <a:t>uFFFF</a:t>
            </a:r>
            <a:r>
              <a:rPr lang="en-US" sz="1600" dirty="0"/>
              <a:t> </a:t>
            </a:r>
            <a:br>
              <a:rPr lang="en-US" sz="1600" dirty="0"/>
            </a:br>
            <a:endParaRPr lang="en-US" sz="16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 Variables</a:t>
            </a:r>
          </a:p>
        </p:txBody>
      </p:sp>
      <p:sp>
        <p:nvSpPr>
          <p:cNvPr id="3" name="Content Placeholder 2"/>
          <p:cNvSpPr>
            <a:spLocks noGrp="1"/>
          </p:cNvSpPr>
          <p:nvPr>
            <p:ph sz="quarter" idx="1"/>
          </p:nvPr>
        </p:nvSpPr>
        <p:spPr/>
        <p:txBody>
          <a:bodyPr/>
          <a:lstStyle/>
          <a:p>
            <a:r>
              <a:rPr lang="en-US" b="1" dirty="0"/>
              <a:t>Variable</a:t>
            </a:r>
            <a:r>
              <a:rPr lang="en-US" dirty="0"/>
              <a:t> is name of </a:t>
            </a:r>
            <a:r>
              <a:rPr lang="en-US" i="1" dirty="0"/>
              <a:t>reserved area allocated in memory</a:t>
            </a:r>
            <a:r>
              <a:rPr lang="en-US" dirty="0"/>
              <a:t>. In other words, it is a </a:t>
            </a:r>
            <a:r>
              <a:rPr lang="en-US" i="1" dirty="0"/>
              <a:t>name of memory location</a:t>
            </a:r>
            <a:r>
              <a:rPr lang="en-US" dirty="0"/>
              <a:t>. </a:t>
            </a:r>
          </a:p>
          <a:p>
            <a:r>
              <a:rPr lang="en-US" dirty="0"/>
              <a:t>It is a combination of "vary + able" that means its value can be changed.</a:t>
            </a:r>
          </a:p>
        </p:txBody>
      </p:sp>
      <p:pic>
        <p:nvPicPr>
          <p:cNvPr id="4" name="Picture 3" descr="img6.png"/>
          <p:cNvPicPr>
            <a:picLocks noChangeAspect="1"/>
          </p:cNvPicPr>
          <p:nvPr/>
        </p:nvPicPr>
        <p:blipFill>
          <a:blip r:embed="rId2"/>
          <a:stretch>
            <a:fillRect/>
          </a:stretch>
        </p:blipFill>
        <p:spPr>
          <a:xfrm>
            <a:off x="1066800" y="2971800"/>
            <a:ext cx="4695825" cy="2847975"/>
          </a:xfrm>
          <a:prstGeom prst="rect">
            <a:avLst/>
          </a:prstGeom>
        </p:spPr>
      </p:pic>
      <p:sp>
        <p:nvSpPr>
          <p:cNvPr id="5" name="Rectangle 4"/>
          <p:cNvSpPr/>
          <p:nvPr/>
        </p:nvSpPr>
        <p:spPr>
          <a:xfrm>
            <a:off x="4800600" y="3657600"/>
            <a:ext cx="3886200" cy="1200329"/>
          </a:xfrm>
          <a:prstGeom prst="rect">
            <a:avLst/>
          </a:prstGeom>
        </p:spPr>
        <p:txBody>
          <a:bodyPr wrap="square">
            <a:spAutoFit/>
          </a:bodyPr>
          <a:lstStyle/>
          <a:p>
            <a:r>
              <a:rPr lang="en-US" b="1" dirty="0" err="1"/>
              <a:t>int</a:t>
            </a:r>
            <a:r>
              <a:rPr lang="en-US" dirty="0"/>
              <a:t> data=10;//Here data is variable  </a:t>
            </a:r>
          </a:p>
          <a:p>
            <a:r>
              <a:rPr lang="en-US" dirty="0"/>
              <a:t/>
            </a:r>
            <a:br>
              <a:rPr lang="en-US" dirty="0"/>
            </a:b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Java </a:t>
            </a:r>
            <a:r>
              <a:rPr lang="en-US" b="1" dirty="0" err="1"/>
              <a:t>vs</a:t>
            </a:r>
            <a:r>
              <a:rPr lang="en-US" b="1" dirty="0"/>
              <a:t> C++</a:t>
            </a:r>
          </a:p>
        </p:txBody>
      </p:sp>
      <p:sp>
        <p:nvSpPr>
          <p:cNvPr id="3" name="Content Placeholder 2"/>
          <p:cNvSpPr>
            <a:spLocks noGrp="1"/>
          </p:cNvSpPr>
          <p:nvPr>
            <p:ph sz="quarter" idx="1"/>
          </p:nvPr>
        </p:nvSpPr>
        <p:spPr/>
        <p:txBody>
          <a:bodyPr>
            <a:normAutofit/>
          </a:bodyPr>
          <a:lstStyle/>
          <a:p>
            <a:r>
              <a:rPr lang="en-US" dirty="0"/>
              <a:t>C++ is platform dependent but java is platform independent</a:t>
            </a:r>
          </a:p>
          <a:p>
            <a:r>
              <a:rPr lang="en-US" dirty="0"/>
              <a:t>No More header files, Typedefs, Defines, or Preprocessor -Packages</a:t>
            </a:r>
          </a:p>
          <a:p>
            <a:r>
              <a:rPr lang="en-US" dirty="0"/>
              <a:t>No More Structures or Unions –Instance variables, No </a:t>
            </a:r>
            <a:r>
              <a:rPr lang="en-US" dirty="0" err="1"/>
              <a:t>Enums</a:t>
            </a:r>
            <a:endParaRPr lang="en-US" dirty="0"/>
          </a:p>
          <a:p>
            <a:r>
              <a:rPr lang="en-US" dirty="0"/>
              <a:t>No More Multiple Inheritance but can be achieved using interfaces</a:t>
            </a:r>
          </a:p>
          <a:p>
            <a:r>
              <a:rPr lang="en-US" dirty="0"/>
              <a:t>Java does not support global variable</a:t>
            </a:r>
          </a:p>
          <a:p>
            <a:r>
              <a:rPr lang="en-US" dirty="0"/>
              <a:t>No More </a:t>
            </a:r>
            <a:r>
              <a:rPr lang="en-US" dirty="0" err="1"/>
              <a:t>Goto</a:t>
            </a:r>
            <a:r>
              <a:rPr lang="en-US" dirty="0"/>
              <a:t> Statements </a:t>
            </a:r>
          </a:p>
          <a:p>
            <a:r>
              <a:rPr lang="en-US" dirty="0"/>
              <a:t>No More Operator Overloading </a:t>
            </a:r>
          </a:p>
          <a:p>
            <a:r>
              <a:rPr lang="en-US" dirty="0"/>
              <a:t>No More Pointers </a:t>
            </a:r>
          </a:p>
          <a:p>
            <a:r>
              <a:rPr lang="en-US" dirty="0"/>
              <a:t>Java does not have template class as in C++</a:t>
            </a:r>
          </a:p>
          <a:p>
            <a:r>
              <a:rPr lang="en-US" dirty="0"/>
              <a:t>Java had replaced the destructor function with a finalize() function.</a:t>
            </a:r>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Declaring and initializing a variable:</a:t>
            </a:r>
          </a:p>
        </p:txBody>
      </p:sp>
      <p:sp>
        <p:nvSpPr>
          <p:cNvPr id="3" name="Content Placeholder 2"/>
          <p:cNvSpPr>
            <a:spLocks noGrp="1"/>
          </p:cNvSpPr>
          <p:nvPr>
            <p:ph sz="quarter" idx="1"/>
          </p:nvPr>
        </p:nvSpPr>
        <p:spPr/>
        <p:txBody>
          <a:bodyPr>
            <a:normAutofit/>
          </a:bodyPr>
          <a:lstStyle/>
          <a:p>
            <a:r>
              <a:rPr lang="en-US" b="1" u="sng" dirty="0"/>
              <a:t>DECLARING VARIABLES</a:t>
            </a:r>
          </a:p>
          <a:p>
            <a:r>
              <a:rPr lang="en-US" dirty="0"/>
              <a:t>In Java, all variables must be declared before they can be used. The basic form of a variable declaration is shown here:</a:t>
            </a:r>
          </a:p>
          <a:p>
            <a:pPr>
              <a:buNone/>
            </a:pPr>
            <a:r>
              <a:rPr lang="en-US" dirty="0"/>
              <a:t>		</a:t>
            </a:r>
            <a:r>
              <a:rPr lang="en-US" i="1" dirty="0"/>
              <a:t>type identifier [ = value][, identifier [= value] ...] ;</a:t>
            </a:r>
          </a:p>
          <a:p>
            <a:r>
              <a:rPr lang="en-US" dirty="0"/>
              <a:t>The type is one of Java’s atomic types, or the name of a class or interface. The identifier is the name of the variable. You can initialize the variable by specifying an equal sign and a value.</a:t>
            </a:r>
          </a:p>
          <a:p>
            <a:r>
              <a:rPr lang="en-US" dirty="0"/>
              <a:t>Some examples:</a:t>
            </a:r>
          </a:p>
          <a:p>
            <a:pPr lvl="1"/>
            <a:r>
              <a:rPr lang="en-US" dirty="0" err="1"/>
              <a:t>int</a:t>
            </a:r>
            <a:r>
              <a:rPr lang="en-US" dirty="0"/>
              <a:t> a, b, c; 		// declares three </a:t>
            </a:r>
            <a:r>
              <a:rPr lang="en-US" dirty="0" err="1"/>
              <a:t>ints</a:t>
            </a:r>
            <a:r>
              <a:rPr lang="en-US" dirty="0"/>
              <a:t>, a, b, and c.</a:t>
            </a:r>
          </a:p>
          <a:p>
            <a:pPr lvl="1"/>
            <a:r>
              <a:rPr lang="en-US" dirty="0" err="1"/>
              <a:t>int</a:t>
            </a:r>
            <a:r>
              <a:rPr lang="en-US" dirty="0"/>
              <a:t> d = 3, e, f = 5; 	</a:t>
            </a:r>
            <a:r>
              <a:rPr lang="en-US" sz="1600" dirty="0"/>
              <a:t>// declares three more </a:t>
            </a:r>
            <a:r>
              <a:rPr lang="en-US" sz="1600" dirty="0" err="1"/>
              <a:t>ints</a:t>
            </a:r>
            <a:r>
              <a:rPr lang="en-US" sz="1600" dirty="0"/>
              <a:t>, initializing d and f.</a:t>
            </a:r>
            <a:endParaRPr lang="en-US" dirty="0"/>
          </a:p>
          <a:p>
            <a:pPr lvl="1"/>
            <a:r>
              <a:rPr lang="en-US" dirty="0"/>
              <a:t>byte z = 22; 	// initializes z.</a:t>
            </a:r>
          </a:p>
          <a:p>
            <a:pPr lvl="1"/>
            <a:r>
              <a:rPr lang="en-US" dirty="0"/>
              <a:t>double pi = 3.14159; 	// declares an approximation of pi.</a:t>
            </a:r>
          </a:p>
          <a:p>
            <a:pPr lvl="1"/>
            <a:r>
              <a:rPr lang="en-US" dirty="0"/>
              <a:t>char x = 'x'; 	// the variable x has the value 'x'.</a:t>
            </a:r>
          </a:p>
          <a:p>
            <a:pPr lvl="1"/>
            <a:endParaRPr lang="en-US" dirty="0"/>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	</a:t>
            </a:r>
          </a:p>
        </p:txBody>
      </p:sp>
      <p:sp>
        <p:nvSpPr>
          <p:cNvPr id="3" name="Content Placeholder 2"/>
          <p:cNvSpPr>
            <a:spLocks noGrp="1"/>
          </p:cNvSpPr>
          <p:nvPr>
            <p:ph sz="quarter" idx="1"/>
          </p:nvPr>
        </p:nvSpPr>
        <p:spPr/>
        <p:txBody>
          <a:bodyPr/>
          <a:lstStyle/>
          <a:p>
            <a:pPr lvl="0"/>
            <a:r>
              <a:rPr lang="en-US" b="1" u="sng" dirty="0"/>
              <a:t>Dynamic Initialization:</a:t>
            </a:r>
          </a:p>
          <a:p>
            <a:r>
              <a:rPr lang="en-US" dirty="0"/>
              <a:t>Initialization is the process of providing value to a variable at declaration time. </a:t>
            </a:r>
          </a:p>
          <a:p>
            <a:r>
              <a:rPr lang="en-US" dirty="0"/>
              <a:t>A variable is initialized once in its life time. Any attempt of setting a variable's value after its declaration is called assignment. </a:t>
            </a:r>
          </a:p>
          <a:p>
            <a:r>
              <a:rPr lang="en-US" dirty="0"/>
              <a:t>To use a local variable you have to either initialize or assign it before the variable is first used. But for class members, the compulsion is not so strict. </a:t>
            </a:r>
          </a:p>
          <a:p>
            <a:r>
              <a:rPr lang="en-US" dirty="0"/>
              <a:t>If you don't initialize them then compiler takes care of the initialization process and set class members to default values.</a:t>
            </a:r>
          </a:p>
          <a:p>
            <a:r>
              <a:rPr lang="en-US" dirty="0"/>
              <a:t>Java allows variables to be initialized dynamically, using any expression valid at the time the variable is declared.</a:t>
            </a:r>
          </a:p>
          <a:p>
            <a:pPr lvl="0"/>
            <a:endParaRPr lang="en-US" dirty="0"/>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dirty="0"/>
              <a:t>Example-  Here variable </a:t>
            </a:r>
            <a:r>
              <a:rPr lang="en-US" b="1" dirty="0" err="1"/>
              <a:t>dynSqrt</a:t>
            </a:r>
            <a:r>
              <a:rPr lang="en-US" b="1" dirty="0"/>
              <a:t> </a:t>
            </a:r>
            <a:r>
              <a:rPr lang="en-US" dirty="0"/>
              <a:t>is initialized dynamically .The program uses another of Java’s built-in methods, </a:t>
            </a:r>
            <a:r>
              <a:rPr lang="en-US" b="1" dirty="0" err="1"/>
              <a:t>sqrt</a:t>
            </a:r>
            <a:r>
              <a:rPr lang="en-US" b="1" dirty="0"/>
              <a:t>( )</a:t>
            </a:r>
            <a:r>
              <a:rPr lang="en-US" dirty="0"/>
              <a:t>, which is a member of the </a:t>
            </a:r>
            <a:r>
              <a:rPr lang="en-US" b="1" dirty="0"/>
              <a:t>Math </a:t>
            </a:r>
            <a:r>
              <a:rPr lang="en-US" dirty="0"/>
              <a:t>class, to compute the square root of its argument.</a:t>
            </a:r>
          </a:p>
          <a:p>
            <a:endParaRPr lang="en-US" dirty="0"/>
          </a:p>
        </p:txBody>
      </p:sp>
      <p:pic>
        <p:nvPicPr>
          <p:cNvPr id="4" name="Picture 3" descr="img13.PNG"/>
          <p:cNvPicPr>
            <a:picLocks noChangeAspect="1"/>
          </p:cNvPicPr>
          <p:nvPr/>
        </p:nvPicPr>
        <p:blipFill>
          <a:blip r:embed="rId2"/>
          <a:stretch>
            <a:fillRect/>
          </a:stretch>
        </p:blipFill>
        <p:spPr>
          <a:xfrm>
            <a:off x="914400" y="2514600"/>
            <a:ext cx="6324600" cy="4071007"/>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Variables</a:t>
            </a:r>
          </a:p>
        </p:txBody>
      </p:sp>
      <p:sp>
        <p:nvSpPr>
          <p:cNvPr id="3" name="Content Placeholder 2"/>
          <p:cNvSpPr>
            <a:spLocks noGrp="1"/>
          </p:cNvSpPr>
          <p:nvPr>
            <p:ph sz="quarter" idx="1"/>
          </p:nvPr>
        </p:nvSpPr>
        <p:spPr/>
        <p:txBody>
          <a:bodyPr/>
          <a:lstStyle/>
          <a:p>
            <a:r>
              <a:rPr lang="en-US" dirty="0"/>
              <a:t>There are three types of variables in java:</a:t>
            </a:r>
          </a:p>
          <a:p>
            <a:pPr lvl="1"/>
            <a:r>
              <a:rPr lang="en-US" b="1" dirty="0"/>
              <a:t>local variable</a:t>
            </a:r>
          </a:p>
          <a:p>
            <a:pPr lvl="1"/>
            <a:r>
              <a:rPr lang="en-US" b="1" dirty="0"/>
              <a:t>instance variable</a:t>
            </a:r>
          </a:p>
          <a:p>
            <a:pPr lvl="1"/>
            <a:r>
              <a:rPr lang="en-US" b="1" dirty="0"/>
              <a:t>static variable</a:t>
            </a:r>
          </a:p>
          <a:p>
            <a:r>
              <a:rPr lang="en-US" dirty="0"/>
              <a:t/>
            </a:r>
            <a:br>
              <a:rPr lang="en-US" dirty="0"/>
            </a:br>
            <a:endParaRPr lang="en-US" dirty="0"/>
          </a:p>
        </p:txBody>
      </p:sp>
      <p:pic>
        <p:nvPicPr>
          <p:cNvPr id="4" name="Picture 3" descr="img7.png"/>
          <p:cNvPicPr>
            <a:picLocks noChangeAspect="1"/>
          </p:cNvPicPr>
          <p:nvPr/>
        </p:nvPicPr>
        <p:blipFill>
          <a:blip r:embed="rId2"/>
          <a:stretch>
            <a:fillRect/>
          </a:stretch>
        </p:blipFill>
        <p:spPr>
          <a:xfrm>
            <a:off x="2971800" y="2438400"/>
            <a:ext cx="5257800" cy="4064921"/>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variables</a:t>
            </a:r>
          </a:p>
        </p:txBody>
      </p:sp>
      <p:sp>
        <p:nvSpPr>
          <p:cNvPr id="3" name="Content Placeholder 2"/>
          <p:cNvSpPr>
            <a:spLocks noGrp="1"/>
          </p:cNvSpPr>
          <p:nvPr>
            <p:ph sz="quarter" idx="1"/>
          </p:nvPr>
        </p:nvSpPr>
        <p:spPr/>
        <p:txBody>
          <a:bodyPr/>
          <a:lstStyle/>
          <a:p>
            <a:r>
              <a:rPr lang="en-US" dirty="0"/>
              <a:t>Local variables are declared in methods, constructors, or blocks.</a:t>
            </a:r>
          </a:p>
          <a:p>
            <a:r>
              <a:rPr lang="en-US" dirty="0"/>
              <a:t>Local variables are created when the method, constructor or block is entered and the variable will be destroyed once it exits the method, constructor, or block.</a:t>
            </a:r>
          </a:p>
          <a:p>
            <a:r>
              <a:rPr lang="en-US" dirty="0"/>
              <a:t>Access modifiers cannot be used for local variables.</a:t>
            </a:r>
          </a:p>
          <a:p>
            <a:r>
              <a:rPr lang="en-US" dirty="0"/>
              <a:t>Local variables are visible only within the declared method, constructor, or block.</a:t>
            </a:r>
          </a:p>
          <a:p>
            <a:r>
              <a:rPr lang="en-US" dirty="0"/>
              <a:t>Local variables are implemented at stack level internally.</a:t>
            </a:r>
          </a:p>
          <a:p>
            <a:r>
              <a:rPr lang="en-US" dirty="0"/>
              <a:t>There is no default value for local variables, so local variables should be declared and an initial value should be assigned before the first use.</a:t>
            </a:r>
          </a:p>
          <a:p>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a:t>
            </a:r>
          </a:p>
        </p:txBody>
      </p:sp>
      <p:sp>
        <p:nvSpPr>
          <p:cNvPr id="3" name="Content Placeholder 2"/>
          <p:cNvSpPr>
            <a:spLocks noGrp="1"/>
          </p:cNvSpPr>
          <p:nvPr>
            <p:ph sz="quarter" idx="1"/>
          </p:nvPr>
        </p:nvSpPr>
        <p:spPr/>
        <p:txBody>
          <a:bodyPr/>
          <a:lstStyle/>
          <a:p>
            <a:r>
              <a:rPr lang="en-US" dirty="0"/>
              <a:t>Here, </a:t>
            </a:r>
            <a:r>
              <a:rPr lang="en-US" i="1" dirty="0"/>
              <a:t>age</a:t>
            </a:r>
            <a:r>
              <a:rPr lang="en-US" dirty="0"/>
              <a:t> is a local variable. This is defined inside </a:t>
            </a:r>
            <a:r>
              <a:rPr lang="en-US" i="1" dirty="0" err="1"/>
              <a:t>pupAge</a:t>
            </a:r>
            <a:r>
              <a:rPr lang="en-US" i="1" dirty="0"/>
              <a:t>()</a:t>
            </a:r>
            <a:r>
              <a:rPr lang="en-US" dirty="0"/>
              <a:t> method and its scope is limited to only this method.</a:t>
            </a:r>
          </a:p>
        </p:txBody>
      </p:sp>
      <p:pic>
        <p:nvPicPr>
          <p:cNvPr id="4" name="Picture 3" descr="img8.PNG"/>
          <p:cNvPicPr>
            <a:picLocks noChangeAspect="1"/>
          </p:cNvPicPr>
          <p:nvPr/>
        </p:nvPicPr>
        <p:blipFill>
          <a:blip r:embed="rId2"/>
          <a:stretch>
            <a:fillRect/>
          </a:stretch>
        </p:blipFill>
        <p:spPr>
          <a:xfrm>
            <a:off x="1066800" y="2286000"/>
            <a:ext cx="6019800" cy="2648086"/>
          </a:xfrm>
          <a:prstGeom prst="rect">
            <a:avLst/>
          </a:prstGeom>
        </p:spPr>
      </p:pic>
      <p:pic>
        <p:nvPicPr>
          <p:cNvPr id="5" name="Picture 4" descr="img9.PNG"/>
          <p:cNvPicPr>
            <a:picLocks noChangeAspect="1"/>
          </p:cNvPicPr>
          <p:nvPr/>
        </p:nvPicPr>
        <p:blipFill>
          <a:blip r:embed="rId3"/>
          <a:stretch>
            <a:fillRect/>
          </a:stretch>
        </p:blipFill>
        <p:spPr>
          <a:xfrm>
            <a:off x="609600" y="5257800"/>
            <a:ext cx="7239000" cy="12192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Instance Variables</a:t>
            </a:r>
          </a:p>
        </p:txBody>
      </p:sp>
      <p:sp>
        <p:nvSpPr>
          <p:cNvPr id="3" name="Content Placeholder 2"/>
          <p:cNvSpPr>
            <a:spLocks noGrp="1"/>
          </p:cNvSpPr>
          <p:nvPr>
            <p:ph sz="quarter" idx="1"/>
          </p:nvPr>
        </p:nvSpPr>
        <p:spPr/>
        <p:txBody>
          <a:bodyPr/>
          <a:lstStyle/>
          <a:p>
            <a:r>
              <a:rPr lang="en-US" dirty="0"/>
              <a:t>Instance variables are declared in a class, but outside a method, constructor or any block.</a:t>
            </a:r>
          </a:p>
          <a:p>
            <a:r>
              <a:rPr lang="en-US" dirty="0"/>
              <a:t>When a space is allocated for an object in the heap, a slot for each instance variable value is created.</a:t>
            </a:r>
          </a:p>
          <a:p>
            <a:r>
              <a:rPr lang="en-US" dirty="0"/>
              <a:t>Instance variables are created when an object is created with the use of the keyword 'new' and destroyed when the object is destroyed.</a:t>
            </a:r>
          </a:p>
          <a:p>
            <a:r>
              <a:rPr lang="en-US" dirty="0"/>
              <a:t>Instance variables can be declared in class level before or after use.</a:t>
            </a:r>
          </a:p>
          <a:p>
            <a:r>
              <a:rPr lang="en-US" dirty="0"/>
              <a:t>Access modifiers can be given for instance variables.</a:t>
            </a:r>
          </a:p>
          <a:p>
            <a:r>
              <a:rPr lang="en-US" dirty="0"/>
              <a:t>The instance variables are visible for all methods, constructors and block in the class. Normally, it is recommended to make these variables private (access level). However, visibility for subclasses can be given for these variables with the use of access modifiers.</a:t>
            </a:r>
          </a:p>
          <a:p>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a:xfrm>
            <a:off x="457200" y="1066800"/>
            <a:ext cx="7467600" cy="838200"/>
          </a:xfrm>
        </p:spPr>
        <p:txBody>
          <a:bodyPr>
            <a:normAutofit fontScale="77500" lnSpcReduction="20000"/>
          </a:bodyPr>
          <a:lstStyle/>
          <a:p>
            <a:r>
              <a:rPr lang="en-US" dirty="0"/>
              <a:t>Instance variables have default values. For numbers, the default value is 0, for Booleans it is false, and for object references it is null. Values can be assigned during the declaration or within the constructor.</a:t>
            </a:r>
          </a:p>
        </p:txBody>
      </p:sp>
      <p:pic>
        <p:nvPicPr>
          <p:cNvPr id="6" name="Picture 5" descr="img10.PNG"/>
          <p:cNvPicPr>
            <a:picLocks noChangeAspect="1"/>
          </p:cNvPicPr>
          <p:nvPr/>
        </p:nvPicPr>
        <p:blipFill>
          <a:blip r:embed="rId2">
            <a:lum bright="39000" contrast="46000"/>
          </a:blip>
          <a:srcRect r="3895" b="9849"/>
          <a:stretch>
            <a:fillRect/>
          </a:stretch>
        </p:blipFill>
        <p:spPr>
          <a:xfrm>
            <a:off x="381000" y="1905000"/>
            <a:ext cx="5257800" cy="4572000"/>
          </a:xfrm>
          <a:prstGeom prst="rect">
            <a:avLst/>
          </a:prstGeom>
        </p:spPr>
      </p:pic>
      <p:sp>
        <p:nvSpPr>
          <p:cNvPr id="8" name="TextBox 7"/>
          <p:cNvSpPr txBox="1"/>
          <p:nvPr/>
        </p:nvSpPr>
        <p:spPr>
          <a:xfrm>
            <a:off x="6096000" y="3048000"/>
            <a:ext cx="2209800" cy="923330"/>
          </a:xfrm>
          <a:prstGeom prst="rect">
            <a:avLst/>
          </a:prstGeom>
          <a:noFill/>
        </p:spPr>
        <p:txBody>
          <a:bodyPr wrap="square" rtlCol="0">
            <a:spAutoFit/>
          </a:bodyPr>
          <a:lstStyle/>
          <a:p>
            <a:r>
              <a:rPr lang="en-US" b="1" u="sng" dirty="0"/>
              <a:t>OUTPUT:</a:t>
            </a:r>
          </a:p>
          <a:p>
            <a:r>
              <a:rPr lang="en-US" dirty="0"/>
              <a:t>name : </a:t>
            </a:r>
            <a:r>
              <a:rPr lang="en-US" dirty="0" err="1"/>
              <a:t>Manisha</a:t>
            </a:r>
            <a:r>
              <a:rPr lang="en-US" dirty="0"/>
              <a:t> salary :5000.0</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Class/Static Variables</a:t>
            </a:r>
          </a:p>
        </p:txBody>
      </p:sp>
      <p:sp>
        <p:nvSpPr>
          <p:cNvPr id="3" name="Content Placeholder 2"/>
          <p:cNvSpPr>
            <a:spLocks noGrp="1"/>
          </p:cNvSpPr>
          <p:nvPr>
            <p:ph sz="quarter" idx="1"/>
          </p:nvPr>
        </p:nvSpPr>
        <p:spPr/>
        <p:txBody>
          <a:bodyPr>
            <a:normAutofit fontScale="92500" lnSpcReduction="10000"/>
          </a:bodyPr>
          <a:lstStyle/>
          <a:p>
            <a:r>
              <a:rPr lang="en-US" dirty="0"/>
              <a:t>Class variables also known as static variables are declared with the static keyword in a class, but outside a method, constructor or a block.</a:t>
            </a:r>
          </a:p>
          <a:p>
            <a:r>
              <a:rPr lang="en-US" dirty="0"/>
              <a:t>There would only be one copy of each class variable per class, regardless of how many objects are created from it.</a:t>
            </a:r>
          </a:p>
          <a:p>
            <a:r>
              <a:rPr lang="en-US" dirty="0"/>
              <a:t>Static variables are rarely used other than being declared as constants. Constants are variables that are declared as public/private, final, and static. Constant variables never change from their initial value.</a:t>
            </a:r>
          </a:p>
          <a:p>
            <a:r>
              <a:rPr lang="en-US" dirty="0"/>
              <a:t>Static variables are stored in the static memory. It is rare to use static variables other than declared final and used as either public or private constants.</a:t>
            </a:r>
          </a:p>
          <a:p>
            <a:r>
              <a:rPr lang="en-US" dirty="0"/>
              <a:t>Static variables are created when the program starts and destroyed when the program stops.</a:t>
            </a:r>
          </a:p>
          <a:p>
            <a:r>
              <a:rPr lang="en-US" dirty="0"/>
              <a:t>Visibility is similar to instance variables. However, most static variables are declared public since they must be available for users of the class.</a:t>
            </a:r>
          </a:p>
          <a:p>
            <a:r>
              <a:rPr lang="en-US" dirty="0"/>
              <a:t>Default values are same as instance variables.</a:t>
            </a:r>
          </a:p>
          <a:p>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dirty="0"/>
              <a:t>Static variables can be accessed by calling with the class name </a:t>
            </a:r>
            <a:r>
              <a:rPr lang="en-US" i="1" dirty="0" err="1"/>
              <a:t>ClassName.VariableName</a:t>
            </a:r>
            <a:r>
              <a:rPr lang="en-US" dirty="0"/>
              <a:t>.</a:t>
            </a:r>
          </a:p>
        </p:txBody>
      </p:sp>
      <p:pic>
        <p:nvPicPr>
          <p:cNvPr id="4" name="Picture 3" descr="img11.PNG"/>
          <p:cNvPicPr>
            <a:picLocks noChangeAspect="1"/>
          </p:cNvPicPr>
          <p:nvPr/>
        </p:nvPicPr>
        <p:blipFill>
          <a:blip r:embed="rId2"/>
          <a:stretch>
            <a:fillRect/>
          </a:stretch>
        </p:blipFill>
        <p:spPr>
          <a:xfrm>
            <a:off x="762000" y="2057400"/>
            <a:ext cx="6561057" cy="45198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Features</a:t>
            </a:r>
          </a:p>
        </p:txBody>
      </p:sp>
      <p:sp>
        <p:nvSpPr>
          <p:cNvPr id="3" name="Content Placeholder 2"/>
          <p:cNvSpPr>
            <a:spLocks noGrp="1"/>
          </p:cNvSpPr>
          <p:nvPr>
            <p:ph sz="quarter" idx="1"/>
          </p:nvPr>
        </p:nvSpPr>
        <p:spPr/>
        <p:txBody>
          <a:bodyPr>
            <a:normAutofit lnSpcReduction="10000"/>
          </a:bodyPr>
          <a:lstStyle/>
          <a:p>
            <a:pPr>
              <a:buFont typeface="Arial" pitchFamily="34" charset="0"/>
              <a:buChar char="•"/>
              <a:defRPr/>
            </a:pPr>
            <a:r>
              <a:rPr lang="en-US" b="1" u="sng" dirty="0"/>
              <a:t>Java is simple, small and familiar</a:t>
            </a:r>
            <a:r>
              <a:rPr lang="en-US" u="sng" dirty="0"/>
              <a:t> </a:t>
            </a:r>
            <a:r>
              <a:rPr lang="en-US" dirty="0"/>
              <a:t>: </a:t>
            </a:r>
          </a:p>
          <a:p>
            <a:pPr lvl="1">
              <a:buFont typeface="Arial" pitchFamily="34" charset="0"/>
              <a:buChar char="•"/>
              <a:defRPr/>
            </a:pPr>
            <a:r>
              <a:rPr lang="en-US" dirty="0"/>
              <a:t>Because java inherits the C/C++ syntax and many of OOPS features of C++.</a:t>
            </a:r>
          </a:p>
          <a:p>
            <a:pPr lvl="1">
              <a:buFont typeface="Arial" pitchFamily="34" charset="0"/>
              <a:buChar char="•"/>
              <a:defRPr/>
            </a:pPr>
            <a:r>
              <a:rPr lang="en-US" dirty="0"/>
              <a:t>Java does not use pointers, preprocessor header files, </a:t>
            </a:r>
            <a:r>
              <a:rPr lang="en-US" dirty="0" err="1"/>
              <a:t>goto</a:t>
            </a:r>
            <a:r>
              <a:rPr lang="en-US" dirty="0"/>
              <a:t> statement and many more. </a:t>
            </a:r>
          </a:p>
          <a:p>
            <a:pPr lvl="1">
              <a:buFont typeface="Arial" pitchFamily="34" charset="0"/>
              <a:buChar char="•"/>
              <a:defRPr/>
            </a:pPr>
            <a:r>
              <a:rPr lang="en-US" dirty="0"/>
              <a:t>It also eliminates operator overloading and multiple inheritance.</a:t>
            </a:r>
          </a:p>
          <a:p>
            <a:pPr lvl="1">
              <a:buFont typeface="Arial" pitchFamily="34" charset="0"/>
              <a:buChar char="•"/>
              <a:defRPr/>
            </a:pPr>
            <a:r>
              <a:rPr lang="en-US" dirty="0"/>
              <a:t>It is modeled on C and C++ , so syntax is familiar.</a:t>
            </a:r>
          </a:p>
          <a:p>
            <a:pPr>
              <a:buFont typeface="Arial" pitchFamily="34" charset="0"/>
              <a:buChar char="•"/>
              <a:defRPr/>
            </a:pPr>
            <a:r>
              <a:rPr lang="en-US" b="1" u="sng" dirty="0"/>
              <a:t>Complied and Interpreted</a:t>
            </a:r>
            <a:r>
              <a:rPr lang="en-US" b="1" dirty="0"/>
              <a:t>:</a:t>
            </a:r>
            <a:r>
              <a:rPr lang="en-US" dirty="0"/>
              <a:t> </a:t>
            </a:r>
          </a:p>
          <a:p>
            <a:pPr lvl="1">
              <a:buFont typeface="Arial" pitchFamily="34" charset="0"/>
              <a:buChar char="•"/>
              <a:defRPr/>
            </a:pPr>
            <a:r>
              <a:rPr lang="en-US" dirty="0"/>
              <a:t>Java is two stage system that combines both compilation and interpretation.</a:t>
            </a:r>
          </a:p>
          <a:p>
            <a:pPr lvl="1">
              <a:buFont typeface="Arial" pitchFamily="34" charset="0"/>
              <a:buChar char="•"/>
              <a:defRPr/>
            </a:pPr>
            <a:r>
              <a:rPr lang="en-US" dirty="0"/>
              <a:t>Firstly java compiler translate source code into </a:t>
            </a:r>
            <a:r>
              <a:rPr lang="en-US" dirty="0" err="1"/>
              <a:t>bytecode</a:t>
            </a:r>
            <a:r>
              <a:rPr lang="en-US" dirty="0"/>
              <a:t> instruction, then java interpreter converts </a:t>
            </a:r>
            <a:r>
              <a:rPr lang="en-US" dirty="0" err="1"/>
              <a:t>bytecode</a:t>
            </a:r>
            <a:r>
              <a:rPr lang="en-US" dirty="0"/>
              <a:t> into machine code and run java program. </a:t>
            </a:r>
          </a:p>
          <a:p>
            <a:pPr>
              <a:buFont typeface="Arial" pitchFamily="34" charset="0"/>
              <a:buChar char="•"/>
              <a:defRPr/>
            </a:pPr>
            <a:r>
              <a:rPr lang="en-US" b="1" u="sng" dirty="0"/>
              <a:t>Object Oriented</a:t>
            </a:r>
            <a:r>
              <a:rPr lang="en-US" b="1" dirty="0"/>
              <a:t>:</a:t>
            </a:r>
            <a:r>
              <a:rPr lang="en-US" dirty="0"/>
              <a:t> </a:t>
            </a:r>
          </a:p>
          <a:p>
            <a:pPr lvl="1">
              <a:buFont typeface="Arial" pitchFamily="34" charset="0"/>
              <a:buChar char="•"/>
              <a:defRPr/>
            </a:pPr>
            <a:r>
              <a:rPr lang="en-US" dirty="0"/>
              <a:t>Java is true object oriented.</a:t>
            </a:r>
          </a:p>
          <a:p>
            <a:pPr lvl="1">
              <a:buFont typeface="Arial" pitchFamily="34" charset="0"/>
              <a:buChar char="•"/>
              <a:defRPr/>
            </a:pPr>
            <a:r>
              <a:rPr lang="en-US" dirty="0"/>
              <a:t>All program code  and data reside within objects and classes.</a:t>
            </a:r>
          </a:p>
          <a:p>
            <a:pPr lvl="1">
              <a:buFont typeface="Arial" pitchFamily="34" charset="0"/>
              <a:buChar char="•"/>
              <a:defRPr/>
            </a:pPr>
            <a:r>
              <a:rPr lang="en-US" dirty="0"/>
              <a:t>Even the main function is inside a class.</a:t>
            </a:r>
          </a:p>
          <a:p>
            <a:pPr lvl="1">
              <a:buFont typeface="Arial" pitchFamily="34" charset="0"/>
              <a:buChar char="•"/>
              <a:defRPr/>
            </a:pPr>
            <a:endParaRPr lang="en-US" dirty="0"/>
          </a:p>
          <a:p>
            <a:pPr>
              <a:buFont typeface="Arial" pitchFamily="34" charset="0"/>
              <a:buChar char="•"/>
              <a:defRPr/>
            </a:pPr>
            <a:endParaRPr lang="en-US" dirty="0"/>
          </a:p>
          <a:p>
            <a:pPr>
              <a:buFont typeface="Arial" pitchFamily="34" charset="0"/>
              <a:buChar char="•"/>
              <a:defRPr/>
            </a:pPr>
            <a:endParaRPr lang="en-US" dirty="0"/>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to understand the types of variables in java</a:t>
            </a:r>
          </a:p>
        </p:txBody>
      </p:sp>
      <p:pic>
        <p:nvPicPr>
          <p:cNvPr id="4" name="Content Placeholder 3" descr="img12.PNG"/>
          <p:cNvPicPr>
            <a:picLocks noGrp="1" noChangeAspect="1"/>
          </p:cNvPicPr>
          <p:nvPr>
            <p:ph sz="quarter" idx="1"/>
          </p:nvPr>
        </p:nvPicPr>
        <p:blipFill>
          <a:blip r:embed="rId2"/>
          <a:stretch>
            <a:fillRect/>
          </a:stretch>
        </p:blipFill>
        <p:spPr>
          <a:xfrm>
            <a:off x="457200" y="1447800"/>
            <a:ext cx="6649736" cy="2821099"/>
          </a:xfr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Scope and Lifetime of variables</a:t>
            </a:r>
          </a:p>
        </p:txBody>
      </p:sp>
      <p:sp>
        <p:nvSpPr>
          <p:cNvPr id="3" name="Content Placeholder 2"/>
          <p:cNvSpPr>
            <a:spLocks noGrp="1"/>
          </p:cNvSpPr>
          <p:nvPr>
            <p:ph sz="quarter" idx="1"/>
          </p:nvPr>
        </p:nvSpPr>
        <p:spPr/>
        <p:txBody>
          <a:bodyPr/>
          <a:lstStyle/>
          <a:p>
            <a:r>
              <a:rPr lang="en-US" b="1" dirty="0"/>
              <a:t>Scope</a:t>
            </a:r>
            <a:r>
              <a:rPr lang="en-US" dirty="0"/>
              <a:t> of a variable refers to in which areas or sections of a program can the variable be accessed and </a:t>
            </a:r>
            <a:r>
              <a:rPr lang="en-US" b="1" dirty="0"/>
              <a:t>lifetime</a:t>
            </a:r>
            <a:r>
              <a:rPr lang="en-US" dirty="0"/>
              <a:t> of a variable refers to how long the variable stays alive in memory.</a:t>
            </a:r>
          </a:p>
          <a:p>
            <a:r>
              <a:rPr lang="en-US" dirty="0"/>
              <a:t>General convention for a variable’s scope is, it is accessible only within the block in which it is declared. A </a:t>
            </a:r>
            <a:r>
              <a:rPr lang="en-US" b="1" dirty="0"/>
              <a:t>block</a:t>
            </a:r>
            <a:r>
              <a:rPr lang="en-US" dirty="0"/>
              <a:t> begins with a left curly brace { and ends with a right curly brace }.</a:t>
            </a:r>
          </a:p>
          <a:p>
            <a:r>
              <a:rPr lang="en-US" dirty="0"/>
              <a:t>As we know there are three types of variables: </a:t>
            </a:r>
          </a:p>
          <a:p>
            <a:pPr lvl="1"/>
            <a:r>
              <a:rPr lang="en-US" dirty="0"/>
              <a:t>1) instance variables</a:t>
            </a:r>
          </a:p>
          <a:p>
            <a:pPr lvl="1"/>
            <a:r>
              <a:rPr lang="en-US" dirty="0"/>
              <a:t>2) class variables and </a:t>
            </a:r>
          </a:p>
          <a:p>
            <a:pPr lvl="1"/>
            <a:r>
              <a:rPr lang="en-US" dirty="0"/>
              <a:t>3) local variables</a:t>
            </a:r>
          </a:p>
          <a:p>
            <a:r>
              <a:rPr lang="en-US" dirty="0"/>
              <a:t>we will look at the scope and lifetime of each of them now.</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b="1" u="sng" dirty="0"/>
              <a:t>Instance Variables:</a:t>
            </a:r>
          </a:p>
          <a:p>
            <a:r>
              <a:rPr lang="en-US" dirty="0"/>
              <a:t>General </a:t>
            </a:r>
            <a:r>
              <a:rPr lang="en-US" b="1" dirty="0"/>
              <a:t>scope of an instance variable</a:t>
            </a:r>
            <a:r>
              <a:rPr lang="en-US" dirty="0"/>
              <a:t> is throughout the class except in static methods. </a:t>
            </a:r>
          </a:p>
          <a:p>
            <a:r>
              <a:rPr lang="en-US" b="1" dirty="0"/>
              <a:t>Lifetime of an instance variable</a:t>
            </a:r>
            <a:r>
              <a:rPr lang="en-US" dirty="0"/>
              <a:t> is until the object stays in </a:t>
            </a:r>
            <a:r>
              <a:rPr lang="en-US" dirty="0" smtClean="0"/>
              <a:t>memory.</a:t>
            </a:r>
            <a:endParaRPr lang="en-US" dirty="0"/>
          </a:p>
        </p:txBody>
      </p:sp>
      <p:pic>
        <p:nvPicPr>
          <p:cNvPr id="4" name="Picture 3" descr="img14.jpg"/>
          <p:cNvPicPr>
            <a:picLocks noChangeAspect="1"/>
          </p:cNvPicPr>
          <p:nvPr/>
        </p:nvPicPr>
        <p:blipFill>
          <a:blip r:embed="rId2"/>
          <a:srcRect b="5971"/>
          <a:stretch>
            <a:fillRect/>
          </a:stretch>
        </p:blipFill>
        <p:spPr>
          <a:xfrm>
            <a:off x="1447800" y="2971800"/>
            <a:ext cx="6629400" cy="32766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b="1" u="sng" dirty="0"/>
              <a:t>Class Variables:</a:t>
            </a:r>
          </a:p>
          <a:p>
            <a:r>
              <a:rPr lang="en-US" dirty="0"/>
              <a:t>General </a:t>
            </a:r>
            <a:r>
              <a:rPr lang="en-US" b="1" dirty="0"/>
              <a:t>scope of a class variable</a:t>
            </a:r>
            <a:r>
              <a:rPr lang="en-US" dirty="0"/>
              <a:t> is throughout the class and the </a:t>
            </a:r>
            <a:r>
              <a:rPr lang="en-US" b="1" dirty="0"/>
              <a:t>lifetime of a class variable</a:t>
            </a:r>
            <a:r>
              <a:rPr lang="en-US" dirty="0"/>
              <a:t> is until the end of the program or as long as the class is loaded in memory.</a:t>
            </a:r>
            <a:endParaRPr lang="en-US" b="1" u="sng" dirty="0"/>
          </a:p>
        </p:txBody>
      </p:sp>
      <p:pic>
        <p:nvPicPr>
          <p:cNvPr id="4" name="Picture 3" descr="img15.jpg"/>
          <p:cNvPicPr>
            <a:picLocks noChangeAspect="1"/>
          </p:cNvPicPr>
          <p:nvPr/>
        </p:nvPicPr>
        <p:blipFill>
          <a:blip r:embed="rId2"/>
          <a:srcRect l="2923" t="3333" r="2000" b="3333"/>
          <a:stretch>
            <a:fillRect/>
          </a:stretch>
        </p:blipFill>
        <p:spPr>
          <a:xfrm>
            <a:off x="838200" y="2590800"/>
            <a:ext cx="7086600" cy="352147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b="1" u="sng" dirty="0"/>
              <a:t>Local Variables:</a:t>
            </a:r>
          </a:p>
          <a:p>
            <a:r>
              <a:rPr lang="en-US" b="1" dirty="0"/>
              <a:t>Scope of a local variable</a:t>
            </a:r>
            <a:r>
              <a:rPr lang="en-US" dirty="0"/>
              <a:t> is within the block in which it is declared and the </a:t>
            </a:r>
            <a:r>
              <a:rPr lang="en-US" b="1" dirty="0"/>
              <a:t>lifetime of a local variable</a:t>
            </a:r>
            <a:r>
              <a:rPr lang="en-US" dirty="0"/>
              <a:t> is until the control leaves the block in which it is declared</a:t>
            </a:r>
            <a:endParaRPr lang="en-US" b="1" u="sng" dirty="0"/>
          </a:p>
          <a:p>
            <a:endParaRPr lang="en-US" dirty="0"/>
          </a:p>
        </p:txBody>
      </p:sp>
      <p:pic>
        <p:nvPicPr>
          <p:cNvPr id="4" name="Picture 3" descr="img16.jpg"/>
          <p:cNvPicPr>
            <a:picLocks noChangeAspect="1"/>
          </p:cNvPicPr>
          <p:nvPr/>
        </p:nvPicPr>
        <p:blipFill>
          <a:blip r:embed="rId2"/>
          <a:stretch>
            <a:fillRect/>
          </a:stretch>
        </p:blipFill>
        <p:spPr>
          <a:xfrm>
            <a:off x="444500" y="2743200"/>
            <a:ext cx="7327900" cy="35433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scope</a:t>
            </a:r>
          </a:p>
        </p:txBody>
      </p:sp>
      <p:sp>
        <p:nvSpPr>
          <p:cNvPr id="3" name="Content Placeholder 2"/>
          <p:cNvSpPr>
            <a:spLocks noGrp="1"/>
          </p:cNvSpPr>
          <p:nvPr>
            <p:ph sz="quarter" idx="1"/>
          </p:nvPr>
        </p:nvSpPr>
        <p:spPr>
          <a:xfrm>
            <a:off x="457200" y="1066800"/>
            <a:ext cx="7467600" cy="1295400"/>
          </a:xfrm>
        </p:spPr>
        <p:txBody>
          <a:bodyPr>
            <a:normAutofit fontScale="92500" lnSpcReduction="20000"/>
          </a:bodyPr>
          <a:lstStyle/>
          <a:p>
            <a:r>
              <a:rPr lang="en-US" dirty="0"/>
              <a:t>All the local variables in the outer block are accessible within the inner block but vice versa is not true i.e., local variables within the inner block are not accessible in the outer block. Consider the following example:</a:t>
            </a:r>
            <a:br>
              <a:rPr lang="en-US" dirty="0"/>
            </a:br>
            <a:endParaRPr lang="en-US" dirty="0"/>
          </a:p>
        </p:txBody>
      </p:sp>
      <p:pic>
        <p:nvPicPr>
          <p:cNvPr id="4" name="Picture 3" descr="img17.PNG"/>
          <p:cNvPicPr>
            <a:picLocks noChangeAspect="1"/>
          </p:cNvPicPr>
          <p:nvPr/>
        </p:nvPicPr>
        <p:blipFill>
          <a:blip r:embed="rId2"/>
          <a:srcRect l="4590" r="3608"/>
          <a:stretch>
            <a:fillRect/>
          </a:stretch>
        </p:blipFill>
        <p:spPr>
          <a:xfrm>
            <a:off x="609600" y="2057400"/>
            <a:ext cx="7620000" cy="3467276"/>
          </a:xfrm>
          <a:prstGeom prst="rect">
            <a:avLst/>
          </a:prstGeom>
        </p:spPr>
      </p:pic>
      <p:sp>
        <p:nvSpPr>
          <p:cNvPr id="5" name="Rectangle 4"/>
          <p:cNvSpPr/>
          <p:nvPr/>
        </p:nvSpPr>
        <p:spPr>
          <a:xfrm>
            <a:off x="457200" y="5562601"/>
            <a:ext cx="8077200" cy="830997"/>
          </a:xfrm>
          <a:prstGeom prst="rect">
            <a:avLst/>
          </a:prstGeom>
        </p:spPr>
        <p:txBody>
          <a:bodyPr wrap="square">
            <a:spAutoFit/>
          </a:bodyPr>
          <a:lstStyle/>
          <a:p>
            <a:r>
              <a:rPr lang="en-US" sz="1600" b="1" u="sng" dirty="0"/>
              <a:t>NOTE:</a:t>
            </a:r>
            <a:r>
              <a:rPr lang="en-US" sz="1600" dirty="0"/>
              <a:t> As you can see in the above program, </a:t>
            </a:r>
            <a:r>
              <a:rPr lang="en-US" sz="1600" i="1" dirty="0"/>
              <a:t>line 14</a:t>
            </a:r>
            <a:r>
              <a:rPr lang="en-US" sz="1600" dirty="0"/>
              <a:t> generates an error as the variable </a:t>
            </a:r>
            <a:r>
              <a:rPr lang="en-US" sz="1600" i="1" dirty="0"/>
              <a:t>y</a:t>
            </a:r>
            <a:r>
              <a:rPr lang="en-US" sz="1600" dirty="0"/>
              <a:t> is not visible in the outer block and therefore cannot be accessed.</a:t>
            </a:r>
          </a:p>
          <a:p>
            <a:r>
              <a:rPr lang="en-US" sz="1600" dirty="0"/>
              <a: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Type conversion and casting</a:t>
            </a:r>
          </a:p>
        </p:txBody>
      </p:sp>
      <p:sp>
        <p:nvSpPr>
          <p:cNvPr id="3" name="Content Placeholder 2"/>
          <p:cNvSpPr>
            <a:spLocks noGrp="1"/>
          </p:cNvSpPr>
          <p:nvPr>
            <p:ph sz="quarter" idx="1"/>
          </p:nvPr>
        </p:nvSpPr>
        <p:spPr/>
        <p:txBody>
          <a:bodyPr/>
          <a:lstStyle/>
          <a:p>
            <a:pPr algn="just"/>
            <a:r>
              <a:rPr lang="en-US" dirty="0"/>
              <a:t>When you assign value of one data type to another, the two types might not be compatible with each other.</a:t>
            </a:r>
          </a:p>
          <a:p>
            <a:pPr algn="just"/>
            <a:r>
              <a:rPr lang="en-US" dirty="0"/>
              <a:t>If the two types are compatible, then Java will perform the conversion automatically known as </a:t>
            </a:r>
            <a:r>
              <a:rPr lang="en-US" b="1" dirty="0"/>
              <a:t>Automatic Type Conversion</a:t>
            </a:r>
            <a:r>
              <a:rPr lang="en-US" dirty="0"/>
              <a:t> or </a:t>
            </a:r>
            <a:r>
              <a:rPr lang="en-US" b="1" dirty="0"/>
              <a:t>Implicit </a:t>
            </a:r>
            <a:r>
              <a:rPr lang="en-US" b="1" dirty="0" err="1"/>
              <a:t>Coversion</a:t>
            </a:r>
            <a:r>
              <a:rPr lang="en-US" dirty="0"/>
              <a:t>. For example, it is always possible to assign an </a:t>
            </a:r>
            <a:r>
              <a:rPr lang="en-US" b="1" dirty="0" err="1"/>
              <a:t>int</a:t>
            </a:r>
            <a:r>
              <a:rPr lang="en-US" b="1" dirty="0"/>
              <a:t> </a:t>
            </a:r>
            <a:r>
              <a:rPr lang="en-US" dirty="0"/>
              <a:t>value to a </a:t>
            </a:r>
            <a:r>
              <a:rPr lang="en-US" b="1" dirty="0"/>
              <a:t>long </a:t>
            </a:r>
            <a:r>
              <a:rPr lang="en-US" dirty="0"/>
              <a:t>variable. </a:t>
            </a:r>
          </a:p>
          <a:p>
            <a:pPr algn="just"/>
            <a:r>
              <a:rPr lang="en-US" dirty="0"/>
              <a:t>However, not all types are compatible, and thus, not all type conversions are implicitly allowed. For instance, there is no conversion defined from </a:t>
            </a:r>
            <a:r>
              <a:rPr lang="en-US" b="1" dirty="0"/>
              <a:t>double </a:t>
            </a:r>
            <a:r>
              <a:rPr lang="en-US" dirty="0"/>
              <a:t>to </a:t>
            </a:r>
            <a:r>
              <a:rPr lang="en-US" b="1" dirty="0"/>
              <a:t>byte</a:t>
            </a:r>
            <a:r>
              <a:rPr lang="en-US" dirty="0"/>
              <a:t>. </a:t>
            </a:r>
          </a:p>
          <a:p>
            <a:pPr algn="just"/>
            <a:r>
              <a:rPr lang="en-US" dirty="0"/>
              <a:t>Fortunately, it is still possible to obtain a conversion between incompatible types. To do so, you must use a </a:t>
            </a:r>
            <a:r>
              <a:rPr lang="en-US" i="1" dirty="0"/>
              <a:t>cast, </a:t>
            </a:r>
            <a:r>
              <a:rPr lang="en-US" dirty="0"/>
              <a:t>which performs an explicit conversion between incompatible types.</a:t>
            </a:r>
          </a:p>
          <a:p>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img17.jpg"/>
          <p:cNvPicPr>
            <a:picLocks noGrp="1" noChangeAspect="1"/>
          </p:cNvPicPr>
          <p:nvPr>
            <p:ph sz="quarter" idx="1"/>
          </p:nvPr>
        </p:nvPicPr>
        <p:blipFill>
          <a:blip r:embed="rId2"/>
          <a:srcRect b="4195"/>
          <a:stretch>
            <a:fillRect/>
          </a:stretch>
        </p:blipFill>
        <p:spPr>
          <a:xfrm>
            <a:off x="609600" y="762000"/>
            <a:ext cx="7467600" cy="4953000"/>
          </a:xfr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Implicit Conversion or Coercion</a:t>
            </a:r>
          </a:p>
        </p:txBody>
      </p:sp>
      <p:sp>
        <p:nvSpPr>
          <p:cNvPr id="3" name="Content Placeholder 2"/>
          <p:cNvSpPr>
            <a:spLocks noGrp="1"/>
          </p:cNvSpPr>
          <p:nvPr>
            <p:ph sz="quarter" idx="1"/>
          </p:nvPr>
        </p:nvSpPr>
        <p:spPr/>
        <p:txBody>
          <a:bodyPr/>
          <a:lstStyle/>
          <a:p>
            <a:r>
              <a:rPr lang="en-US" dirty="0"/>
              <a:t>Implicit conversion takes place when two data types are automatically converted. This happens when:</a:t>
            </a:r>
          </a:p>
          <a:p>
            <a:pPr lvl="1" fontAlgn="base"/>
            <a:r>
              <a:rPr lang="en-US" dirty="0"/>
              <a:t>The two data types are compatible.</a:t>
            </a:r>
          </a:p>
          <a:p>
            <a:pPr lvl="1" fontAlgn="base"/>
            <a:r>
              <a:rPr lang="en-US" dirty="0"/>
              <a:t>When we assign value of a smaller data type to a bigger data type.</a:t>
            </a:r>
          </a:p>
          <a:p>
            <a:pPr lvl="1" fontAlgn="base"/>
            <a:endParaRPr lang="en-US" dirty="0"/>
          </a:p>
          <a:p>
            <a:r>
              <a:rPr lang="en-US" dirty="0"/>
              <a:t>For example, Java will automatically convert a value of </a:t>
            </a:r>
            <a:r>
              <a:rPr lang="en-US" i="1" dirty="0"/>
              <a:t>byte</a:t>
            </a:r>
            <a:r>
              <a:rPr lang="en-US" dirty="0"/>
              <a:t> into </a:t>
            </a:r>
            <a:r>
              <a:rPr lang="en-US" i="1" dirty="0" err="1"/>
              <a:t>int</a:t>
            </a:r>
            <a:r>
              <a:rPr lang="en-US" dirty="0"/>
              <a:t> type in expressions since they are both compatible and </a:t>
            </a:r>
            <a:r>
              <a:rPr lang="en-US" i="1" dirty="0" err="1"/>
              <a:t>int</a:t>
            </a:r>
            <a:r>
              <a:rPr lang="en-US" i="1" dirty="0"/>
              <a:t> </a:t>
            </a:r>
            <a:r>
              <a:rPr lang="en-US" dirty="0"/>
              <a:t>is larger than </a:t>
            </a:r>
            <a:r>
              <a:rPr lang="en-US" i="1" dirty="0"/>
              <a:t>byte</a:t>
            </a:r>
            <a:r>
              <a:rPr lang="en-US" dirty="0"/>
              <a:t> type.</a:t>
            </a:r>
          </a:p>
          <a:p>
            <a:r>
              <a:rPr lang="en-US" dirty="0"/>
              <a:t>Since a smaller range type is converted into a larger range type this conversion is also known as </a:t>
            </a:r>
            <a:r>
              <a:rPr lang="en-US" b="1" dirty="0"/>
              <a:t>widening conversion</a:t>
            </a:r>
            <a:r>
              <a:rPr lang="en-US" dirty="0"/>
              <a:t>. Characters can never be converted to </a:t>
            </a:r>
            <a:r>
              <a:rPr lang="en-US" i="1" dirty="0" err="1"/>
              <a:t>boolean</a:t>
            </a:r>
            <a:r>
              <a:rPr lang="en-US" dirty="0"/>
              <a:t> type. Both are incompatible.</a:t>
            </a:r>
          </a:p>
          <a:p>
            <a:pPr fontAlgn="base"/>
            <a:endParaRPr lang="en-US" dirty="0"/>
          </a:p>
        </p:txBody>
      </p:sp>
      <p:pic>
        <p:nvPicPr>
          <p:cNvPr id="4" name="Picture 3" descr="img18.jpg"/>
          <p:cNvPicPr>
            <a:picLocks noChangeAspect="1"/>
          </p:cNvPicPr>
          <p:nvPr/>
        </p:nvPicPr>
        <p:blipFill>
          <a:blip r:embed="rId2"/>
          <a:stretch>
            <a:fillRect/>
          </a:stretch>
        </p:blipFill>
        <p:spPr>
          <a:xfrm>
            <a:off x="1524000" y="5257800"/>
            <a:ext cx="5238750" cy="13716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Content Placeholder 3" descr="img19.PNG"/>
          <p:cNvPicPr>
            <a:picLocks noGrp="1" noChangeAspect="1"/>
          </p:cNvPicPr>
          <p:nvPr>
            <p:ph sz="quarter" idx="1"/>
          </p:nvPr>
        </p:nvPicPr>
        <p:blipFill>
          <a:blip r:embed="rId2"/>
          <a:stretch>
            <a:fillRect/>
          </a:stretch>
        </p:blipFill>
        <p:spPr>
          <a:xfrm>
            <a:off x="762000" y="1295400"/>
            <a:ext cx="7366296" cy="4694526"/>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normAutofit/>
          </a:bodyPr>
          <a:lstStyle/>
          <a:p>
            <a:r>
              <a:rPr lang="en-US" b="1" u="sng" dirty="0"/>
              <a:t>Platform Independent and Portable</a:t>
            </a:r>
            <a:r>
              <a:rPr lang="en-US" b="1" dirty="0"/>
              <a:t>:</a:t>
            </a:r>
            <a:r>
              <a:rPr lang="en-US" dirty="0"/>
              <a:t> </a:t>
            </a:r>
          </a:p>
          <a:p>
            <a:pPr lvl="1"/>
            <a:r>
              <a:rPr lang="en-US" dirty="0"/>
              <a:t>Java programs can be easily moved from one computer system to another, anywhere and anytime. </a:t>
            </a:r>
          </a:p>
          <a:p>
            <a:pPr lvl="1"/>
            <a:r>
              <a:rPr lang="en-US" dirty="0"/>
              <a:t>Changes in OS, processor and system resources will not force and changes in java program. Why?</a:t>
            </a:r>
          </a:p>
          <a:p>
            <a:pPr lvl="1"/>
            <a:r>
              <a:rPr lang="en-US" dirty="0"/>
              <a:t>Because:</a:t>
            </a:r>
          </a:p>
          <a:p>
            <a:pPr lvl="2"/>
            <a:r>
              <a:rPr lang="en-US" dirty="0"/>
              <a:t>Java compiler generates </a:t>
            </a:r>
            <a:r>
              <a:rPr lang="en-US" dirty="0" err="1"/>
              <a:t>bytecode</a:t>
            </a:r>
            <a:r>
              <a:rPr lang="en-US" dirty="0"/>
              <a:t> not machine language which is machine independent. </a:t>
            </a:r>
          </a:p>
          <a:p>
            <a:pPr lvl="2"/>
            <a:r>
              <a:rPr lang="en-US" dirty="0"/>
              <a:t>Size of primitive data types are machine independent.</a:t>
            </a:r>
          </a:p>
          <a:p>
            <a:r>
              <a:rPr lang="en-US" b="1" u="sng" dirty="0"/>
              <a:t>Java is secure and robust:</a:t>
            </a:r>
            <a:r>
              <a:rPr lang="en-US" dirty="0"/>
              <a:t> </a:t>
            </a:r>
          </a:p>
          <a:p>
            <a:pPr lvl="1"/>
            <a:r>
              <a:rPr lang="en-US" dirty="0"/>
              <a:t>Java program is secure by confining a java program to java execution environment and not allowing it access to other parts of the computer. </a:t>
            </a:r>
          </a:p>
          <a:p>
            <a:pPr lvl="1"/>
            <a:r>
              <a:rPr lang="en-US" dirty="0"/>
              <a:t>Java programs  are robust as they are build for multiplatform environment. Moreover a program is said to be robust if it handles memory management and exception condition. </a:t>
            </a:r>
          </a:p>
          <a:p>
            <a:endParaRPr lang="en-US" dirty="0"/>
          </a:p>
          <a:p>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Conversion or Narrowing</a:t>
            </a:r>
          </a:p>
        </p:txBody>
      </p:sp>
      <p:sp>
        <p:nvSpPr>
          <p:cNvPr id="3" name="Content Placeholder 2"/>
          <p:cNvSpPr>
            <a:spLocks noGrp="1"/>
          </p:cNvSpPr>
          <p:nvPr>
            <p:ph sz="quarter" idx="1"/>
          </p:nvPr>
        </p:nvSpPr>
        <p:spPr>
          <a:xfrm>
            <a:off x="457200" y="1066800"/>
            <a:ext cx="3886200" cy="5407152"/>
          </a:xfrm>
        </p:spPr>
        <p:txBody>
          <a:bodyPr/>
          <a:lstStyle/>
          <a:p>
            <a:r>
              <a:rPr lang="en-US" dirty="0"/>
              <a:t>There may be situations where you want to convert a value having a type of size less than the destination type size.</a:t>
            </a:r>
          </a:p>
          <a:p>
            <a:r>
              <a:rPr lang="en-US" dirty="0"/>
              <a:t>In such cases Java will not help you. </a:t>
            </a:r>
          </a:p>
          <a:p>
            <a:r>
              <a:rPr lang="en-US" dirty="0"/>
              <a:t>You have do it on your own explicitly. </a:t>
            </a:r>
          </a:p>
          <a:p>
            <a:r>
              <a:rPr lang="en-US" dirty="0"/>
              <a:t>That is why this type of conversion is known as explicit conversion or casting as the programmer does this manually.</a:t>
            </a:r>
          </a:p>
        </p:txBody>
      </p:sp>
      <p:pic>
        <p:nvPicPr>
          <p:cNvPr id="4" name="Picture 3" descr="img20.PNG"/>
          <p:cNvPicPr>
            <a:picLocks noChangeAspect="1"/>
          </p:cNvPicPr>
          <p:nvPr/>
        </p:nvPicPr>
        <p:blipFill rotWithShape="1">
          <a:blip r:embed="rId2"/>
          <a:srcRect b="46032"/>
          <a:stretch/>
        </p:blipFill>
        <p:spPr>
          <a:xfrm>
            <a:off x="4495800" y="1143000"/>
            <a:ext cx="3839111" cy="25908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dirty="0"/>
              <a:t>In the last example, I am forcing an integer value to be converted into a </a:t>
            </a:r>
            <a:r>
              <a:rPr lang="en-US" i="1" dirty="0"/>
              <a:t>byte</a:t>
            </a:r>
            <a:r>
              <a:rPr lang="en-US" dirty="0"/>
              <a:t> type. For type casting to be carried out both the source and destination types must be compatible with each other. For example, you can’t convert an integer to Boolean even if you force it.</a:t>
            </a:r>
          </a:p>
          <a:p>
            <a:r>
              <a:rPr lang="en-US" dirty="0"/>
              <a:t>In the last example, size of source type </a:t>
            </a:r>
            <a:r>
              <a:rPr lang="en-US" i="1" dirty="0" err="1"/>
              <a:t>int</a:t>
            </a:r>
            <a:r>
              <a:rPr lang="en-US" dirty="0"/>
              <a:t> is 32 bits and size of destination type </a:t>
            </a:r>
            <a:r>
              <a:rPr lang="en-US" i="1" dirty="0"/>
              <a:t>byte</a:t>
            </a:r>
            <a:r>
              <a:rPr lang="en-US" dirty="0"/>
              <a:t> is 8 bits. Since we are converting a source type having larger size into a destination type having less size, such conversion is known as </a:t>
            </a:r>
            <a:r>
              <a:rPr lang="en-US" b="1" dirty="0"/>
              <a:t>narrowing conversion.</a:t>
            </a:r>
            <a:endParaRPr lang="en-US" dirty="0"/>
          </a:p>
          <a:p>
            <a:r>
              <a:rPr lang="en-US" dirty="0"/>
              <a:t>A type cast can have unexpected behavior. For example, if a </a:t>
            </a:r>
            <a:r>
              <a:rPr lang="en-US" i="1" dirty="0"/>
              <a:t>double </a:t>
            </a:r>
            <a:r>
              <a:rPr lang="en-US" dirty="0"/>
              <a:t>is converted into an </a:t>
            </a:r>
            <a:r>
              <a:rPr lang="en-US" i="1" dirty="0" err="1"/>
              <a:t>int</a:t>
            </a:r>
            <a:r>
              <a:rPr lang="en-US" i="1" dirty="0"/>
              <a:t>,</a:t>
            </a:r>
            <a:r>
              <a:rPr lang="en-US" dirty="0"/>
              <a:t> the fraction component will be lost.</a:t>
            </a:r>
          </a:p>
          <a:p>
            <a:endParaRPr lang="en-US" dirty="0"/>
          </a:p>
        </p:txBody>
      </p:sp>
      <p:pic>
        <p:nvPicPr>
          <p:cNvPr id="4" name="Picture 3" descr="img21.png"/>
          <p:cNvPicPr>
            <a:picLocks noChangeAspect="1"/>
          </p:cNvPicPr>
          <p:nvPr/>
        </p:nvPicPr>
        <p:blipFill>
          <a:blip r:embed="rId2"/>
          <a:stretch>
            <a:fillRect/>
          </a:stretch>
        </p:blipFill>
        <p:spPr>
          <a:xfrm>
            <a:off x="1524000" y="5486400"/>
            <a:ext cx="5439535" cy="866896"/>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Content Placeholder 3" descr="img22.PNG"/>
          <p:cNvPicPr>
            <a:picLocks noGrp="1" noChangeAspect="1"/>
          </p:cNvPicPr>
          <p:nvPr>
            <p:ph sz="quarter" idx="1"/>
          </p:nvPr>
        </p:nvPicPr>
        <p:blipFill>
          <a:blip r:embed="rId2"/>
          <a:stretch>
            <a:fillRect/>
          </a:stretch>
        </p:blipFill>
        <p:spPr>
          <a:xfrm>
            <a:off x="381000" y="1219200"/>
            <a:ext cx="8007585" cy="4876800"/>
          </a:xfr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sz="quarter" idx="1"/>
          </p:nvPr>
        </p:nvSpPr>
        <p:spPr/>
        <p:txBody>
          <a:bodyPr>
            <a:normAutofit lnSpcReduction="10000"/>
          </a:bodyPr>
          <a:lstStyle/>
          <a:p>
            <a:pPr>
              <a:buNone/>
            </a:pPr>
            <a:r>
              <a:rPr lang="en-US" dirty="0"/>
              <a:t>class Conversion {</a:t>
            </a:r>
          </a:p>
          <a:p>
            <a:pPr>
              <a:buNone/>
            </a:pPr>
            <a:r>
              <a:rPr lang="en-US" dirty="0"/>
              <a:t>public static void main(String </a:t>
            </a:r>
            <a:r>
              <a:rPr lang="en-US" dirty="0" err="1"/>
              <a:t>args</a:t>
            </a:r>
            <a:r>
              <a:rPr lang="en-US" dirty="0"/>
              <a:t>[]) {</a:t>
            </a:r>
          </a:p>
          <a:p>
            <a:pPr lvl="1">
              <a:buNone/>
            </a:pPr>
            <a:r>
              <a:rPr lang="en-US" dirty="0"/>
              <a:t>byte b;</a:t>
            </a:r>
          </a:p>
          <a:p>
            <a:pPr lvl="1">
              <a:buNone/>
            </a:pPr>
            <a:r>
              <a:rPr lang="en-US" dirty="0" err="1"/>
              <a:t>int</a:t>
            </a:r>
            <a:r>
              <a:rPr lang="en-US" dirty="0"/>
              <a:t> </a:t>
            </a:r>
            <a:r>
              <a:rPr lang="en-US" dirty="0" err="1"/>
              <a:t>i</a:t>
            </a:r>
            <a:r>
              <a:rPr lang="en-US" dirty="0"/>
              <a:t> = 257;</a:t>
            </a:r>
          </a:p>
          <a:p>
            <a:pPr lvl="1">
              <a:buNone/>
            </a:pPr>
            <a:r>
              <a:rPr lang="en-US" dirty="0"/>
              <a:t>double d = 323.142;</a:t>
            </a:r>
          </a:p>
          <a:p>
            <a:pPr lvl="1">
              <a:buNone/>
            </a:pPr>
            <a:r>
              <a:rPr lang="en-US" dirty="0" err="1"/>
              <a:t>System.out.println</a:t>
            </a:r>
            <a:r>
              <a:rPr lang="en-US" dirty="0"/>
              <a:t>("\</a:t>
            </a:r>
            <a:r>
              <a:rPr lang="en-US" dirty="0" err="1"/>
              <a:t>nConversion</a:t>
            </a:r>
            <a:r>
              <a:rPr lang="en-US" dirty="0"/>
              <a:t> of </a:t>
            </a:r>
            <a:r>
              <a:rPr lang="en-US" dirty="0" err="1"/>
              <a:t>int</a:t>
            </a:r>
            <a:r>
              <a:rPr lang="en-US" dirty="0"/>
              <a:t> to byte.");</a:t>
            </a:r>
          </a:p>
          <a:p>
            <a:pPr lvl="1">
              <a:buNone/>
            </a:pPr>
            <a:r>
              <a:rPr lang="en-US" dirty="0"/>
              <a:t>b = (byte) </a:t>
            </a:r>
            <a:r>
              <a:rPr lang="en-US" dirty="0" err="1"/>
              <a:t>i</a:t>
            </a:r>
            <a:r>
              <a:rPr lang="en-US" dirty="0"/>
              <a:t>;</a:t>
            </a:r>
          </a:p>
          <a:p>
            <a:pPr lvl="1">
              <a:buNone/>
            </a:pPr>
            <a:r>
              <a:rPr lang="en-US" dirty="0" err="1"/>
              <a:t>System.out.println</a:t>
            </a:r>
            <a:r>
              <a:rPr lang="en-US" dirty="0"/>
              <a:t>("</a:t>
            </a:r>
            <a:r>
              <a:rPr lang="en-US" dirty="0" err="1"/>
              <a:t>i</a:t>
            </a:r>
            <a:r>
              <a:rPr lang="en-US" dirty="0"/>
              <a:t> and b " + </a:t>
            </a:r>
            <a:r>
              <a:rPr lang="en-US" dirty="0" err="1"/>
              <a:t>i</a:t>
            </a:r>
            <a:r>
              <a:rPr lang="en-US" dirty="0"/>
              <a:t> + " " + b);</a:t>
            </a:r>
          </a:p>
          <a:p>
            <a:pPr lvl="1">
              <a:buNone/>
            </a:pPr>
            <a:r>
              <a:rPr lang="en-US" dirty="0" err="1"/>
              <a:t>System.out.println</a:t>
            </a:r>
            <a:r>
              <a:rPr lang="en-US" dirty="0"/>
              <a:t>("\</a:t>
            </a:r>
            <a:r>
              <a:rPr lang="en-US" dirty="0" err="1"/>
              <a:t>nConversion</a:t>
            </a:r>
            <a:r>
              <a:rPr lang="en-US" dirty="0"/>
              <a:t> of double to int.");</a:t>
            </a:r>
          </a:p>
          <a:p>
            <a:pPr lvl="1">
              <a:buNone/>
            </a:pPr>
            <a:r>
              <a:rPr lang="en-US" dirty="0" err="1"/>
              <a:t>i</a:t>
            </a:r>
            <a:r>
              <a:rPr lang="en-US" dirty="0"/>
              <a:t> = (</a:t>
            </a:r>
            <a:r>
              <a:rPr lang="en-US" dirty="0" err="1"/>
              <a:t>int</a:t>
            </a:r>
            <a:r>
              <a:rPr lang="en-US" dirty="0"/>
              <a:t>) d;</a:t>
            </a:r>
          </a:p>
          <a:p>
            <a:pPr lvl="1">
              <a:buNone/>
            </a:pPr>
            <a:r>
              <a:rPr lang="en-US" dirty="0" err="1"/>
              <a:t>System.out.println</a:t>
            </a:r>
            <a:r>
              <a:rPr lang="en-US" dirty="0"/>
              <a:t>("d and </a:t>
            </a:r>
            <a:r>
              <a:rPr lang="en-US" dirty="0" err="1"/>
              <a:t>i</a:t>
            </a:r>
            <a:r>
              <a:rPr lang="en-US" dirty="0"/>
              <a:t> " + d + " " + </a:t>
            </a:r>
            <a:r>
              <a:rPr lang="en-US" dirty="0" err="1"/>
              <a:t>i</a:t>
            </a:r>
            <a:r>
              <a:rPr lang="en-US" dirty="0"/>
              <a:t>);</a:t>
            </a:r>
          </a:p>
          <a:p>
            <a:pPr lvl="1">
              <a:buNone/>
            </a:pPr>
            <a:r>
              <a:rPr lang="en-US" dirty="0" err="1"/>
              <a:t>System.out.println</a:t>
            </a:r>
            <a:r>
              <a:rPr lang="en-US" dirty="0"/>
              <a:t>("\</a:t>
            </a:r>
            <a:r>
              <a:rPr lang="en-US" dirty="0" err="1"/>
              <a:t>nConversion</a:t>
            </a:r>
            <a:r>
              <a:rPr lang="en-US" dirty="0"/>
              <a:t> of double to byte.");</a:t>
            </a:r>
          </a:p>
          <a:p>
            <a:pPr lvl="1">
              <a:buNone/>
            </a:pPr>
            <a:r>
              <a:rPr lang="en-US" dirty="0"/>
              <a:t>b = (byte) d;</a:t>
            </a:r>
          </a:p>
          <a:p>
            <a:pPr lvl="1">
              <a:buNone/>
            </a:pPr>
            <a:r>
              <a:rPr lang="en-US" dirty="0" err="1"/>
              <a:t>System.out.println</a:t>
            </a:r>
            <a:r>
              <a:rPr lang="en-US" dirty="0"/>
              <a:t>("d and b " + d + " " + b);</a:t>
            </a:r>
          </a:p>
          <a:p>
            <a:pPr>
              <a:buNone/>
            </a:pPr>
            <a:r>
              <a:rPr lang="en-US" dirty="0"/>
              <a:t>}</a:t>
            </a:r>
          </a:p>
          <a:p>
            <a:pPr>
              <a:buNone/>
            </a:pPr>
            <a:r>
              <a:rPr lang="en-US" dirty="0"/>
              <a: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dirty="0"/>
              <a:t>This program generates the following output:</a:t>
            </a:r>
          </a:p>
          <a:p>
            <a:pPr>
              <a:buNone/>
            </a:pPr>
            <a:endParaRPr lang="en-US" dirty="0"/>
          </a:p>
          <a:p>
            <a:pPr>
              <a:buNone/>
            </a:pPr>
            <a:endParaRPr lang="en-US" dirty="0"/>
          </a:p>
          <a:p>
            <a:pPr>
              <a:buNone/>
            </a:pPr>
            <a:endParaRPr lang="en-US" dirty="0"/>
          </a:p>
          <a:p>
            <a:pPr>
              <a:buNone/>
            </a:pPr>
            <a:endParaRPr lang="en-US" dirty="0"/>
          </a:p>
          <a:p>
            <a:pPr lvl="3">
              <a:buNone/>
            </a:pPr>
            <a:r>
              <a:rPr lang="en-US" sz="2000" dirty="0"/>
              <a:t>Conversion of </a:t>
            </a:r>
            <a:r>
              <a:rPr lang="en-US" sz="2000" dirty="0" err="1"/>
              <a:t>int</a:t>
            </a:r>
            <a:r>
              <a:rPr lang="en-US" sz="2000" dirty="0"/>
              <a:t> to byte.</a:t>
            </a:r>
          </a:p>
          <a:p>
            <a:pPr lvl="3">
              <a:buNone/>
            </a:pPr>
            <a:r>
              <a:rPr lang="en-US" sz="2000" dirty="0" err="1"/>
              <a:t>i</a:t>
            </a:r>
            <a:r>
              <a:rPr lang="en-US" sz="2000" dirty="0"/>
              <a:t> and b 257 1</a:t>
            </a:r>
          </a:p>
          <a:p>
            <a:pPr lvl="3">
              <a:buNone/>
            </a:pPr>
            <a:r>
              <a:rPr lang="en-US" sz="2000" dirty="0"/>
              <a:t>Conversion of double to int.</a:t>
            </a:r>
          </a:p>
          <a:p>
            <a:pPr lvl="3">
              <a:buNone/>
            </a:pPr>
            <a:r>
              <a:rPr lang="en-US" sz="2000" dirty="0"/>
              <a:t>d and </a:t>
            </a:r>
            <a:r>
              <a:rPr lang="en-US" sz="2000" dirty="0" err="1"/>
              <a:t>i</a:t>
            </a:r>
            <a:r>
              <a:rPr lang="en-US" sz="2000" dirty="0"/>
              <a:t> 323.142 323</a:t>
            </a:r>
          </a:p>
          <a:p>
            <a:pPr lvl="3">
              <a:buNone/>
            </a:pPr>
            <a:r>
              <a:rPr lang="en-US" sz="2000" dirty="0"/>
              <a:t>Conversion of double to byte. </a:t>
            </a:r>
          </a:p>
          <a:p>
            <a:pPr lvl="3">
              <a:buNone/>
            </a:pPr>
            <a:r>
              <a:rPr lang="en-US" sz="2000" dirty="0"/>
              <a:t>d and b 323.142 67</a:t>
            </a:r>
          </a:p>
          <a:p>
            <a:pPr>
              <a:buNone/>
            </a:pPr>
            <a:r>
              <a:rPr lang="en-US" dirty="0"/>
              <a:t> </a:t>
            </a:r>
          </a:p>
          <a:p>
            <a:pPr>
              <a:buNone/>
            </a:pP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Arrays</a:t>
            </a:r>
          </a:p>
        </p:txBody>
      </p:sp>
      <p:sp>
        <p:nvSpPr>
          <p:cNvPr id="3" name="Content Placeholder 2"/>
          <p:cNvSpPr>
            <a:spLocks noGrp="1"/>
          </p:cNvSpPr>
          <p:nvPr>
            <p:ph sz="quarter" idx="1"/>
          </p:nvPr>
        </p:nvSpPr>
        <p:spPr/>
        <p:txBody>
          <a:bodyPr/>
          <a:lstStyle/>
          <a:p>
            <a:r>
              <a:rPr lang="en-US" dirty="0"/>
              <a:t>An array is a structure that holds multiple values of the same type .</a:t>
            </a:r>
          </a:p>
          <a:p>
            <a:r>
              <a:rPr lang="en-US" dirty="0"/>
              <a:t>Arrays can be one dimensional or more.</a:t>
            </a:r>
          </a:p>
          <a:p>
            <a:r>
              <a:rPr lang="en-US" dirty="0"/>
              <a:t>The length of an array is established when the array is created (at runtime). </a:t>
            </a:r>
          </a:p>
          <a:p>
            <a:r>
              <a:rPr lang="en-US" dirty="0"/>
              <a:t>After creation, an array is a fixed-length structure. </a:t>
            </a:r>
          </a:p>
          <a:p>
            <a:r>
              <a:rPr lang="en-US" dirty="0"/>
              <a:t>An </a:t>
            </a:r>
            <a:r>
              <a:rPr lang="en-US" i="1" dirty="0"/>
              <a:t>array element</a:t>
            </a:r>
            <a:r>
              <a:rPr lang="en-US" dirty="0"/>
              <a:t> is one of the values within an array and is accessed by its position within the array. </a:t>
            </a:r>
          </a:p>
          <a:p>
            <a:r>
              <a:rPr lang="en-US" dirty="0"/>
              <a:t>Arrays can hold reference types as well as primitive types </a:t>
            </a:r>
          </a:p>
          <a:p>
            <a:endParaRPr lang="en-US" dirty="0"/>
          </a:p>
        </p:txBody>
      </p:sp>
      <p:pic>
        <p:nvPicPr>
          <p:cNvPr id="4" name="Picture 3" descr="img24.PNG"/>
          <p:cNvPicPr>
            <a:picLocks noChangeAspect="1"/>
          </p:cNvPicPr>
          <p:nvPr/>
        </p:nvPicPr>
        <p:blipFill>
          <a:blip r:embed="rId2"/>
          <a:stretch>
            <a:fillRect/>
          </a:stretch>
        </p:blipFill>
        <p:spPr>
          <a:xfrm>
            <a:off x="685800" y="4495800"/>
            <a:ext cx="4953000" cy="1752600"/>
          </a:xfrm>
          <a:prstGeom prst="rect">
            <a:avLst/>
          </a:prstGeom>
        </p:spPr>
      </p:pic>
      <p:pic>
        <p:nvPicPr>
          <p:cNvPr id="5" name="Picture 4" descr="img35.PNG"/>
          <p:cNvPicPr>
            <a:picLocks noChangeAspect="1"/>
          </p:cNvPicPr>
          <p:nvPr/>
        </p:nvPicPr>
        <p:blipFill>
          <a:blip r:embed="rId3"/>
          <a:stretch>
            <a:fillRect/>
          </a:stretch>
        </p:blipFill>
        <p:spPr>
          <a:xfrm>
            <a:off x="5181600" y="4648200"/>
            <a:ext cx="3736590" cy="22098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normAutofit lnSpcReduction="10000"/>
          </a:bodyPr>
          <a:lstStyle/>
          <a:p>
            <a:r>
              <a:rPr lang="en-US" b="1" dirty="0"/>
              <a:t>Advantages:</a:t>
            </a:r>
          </a:p>
          <a:p>
            <a:pPr lvl="1"/>
            <a:r>
              <a:rPr lang="en-US" b="1" dirty="0"/>
              <a:t>Code Optimization:</a:t>
            </a:r>
            <a:r>
              <a:rPr lang="en-US" dirty="0"/>
              <a:t> It makes the code optimized, we can retrieve or sort the data efficiently.</a:t>
            </a:r>
          </a:p>
          <a:p>
            <a:pPr lvl="1"/>
            <a:r>
              <a:rPr lang="en-US" b="1" dirty="0"/>
              <a:t>Random access:</a:t>
            </a:r>
            <a:r>
              <a:rPr lang="en-US" dirty="0"/>
              <a:t> We can get any data located at an index position.</a:t>
            </a:r>
          </a:p>
          <a:p>
            <a:r>
              <a:rPr lang="en-US" b="1" dirty="0"/>
              <a:t>Disadvantages:</a:t>
            </a:r>
          </a:p>
          <a:p>
            <a:pPr lvl="1"/>
            <a:r>
              <a:rPr lang="en-US" b="1" dirty="0"/>
              <a:t>Size Limit:</a:t>
            </a:r>
            <a:r>
              <a:rPr lang="en-US" dirty="0"/>
              <a:t> We can store only the fixed size of elements in the array. It doesn't grow its size at runtime. To solve this problem, collection framework is used in Java which grows automatically.</a:t>
            </a:r>
          </a:p>
          <a:p>
            <a:endParaRPr lang="en-US" b="1" dirty="0"/>
          </a:p>
          <a:p>
            <a:r>
              <a:rPr lang="en-US" b="1" dirty="0"/>
              <a:t>Types of Array in java:</a:t>
            </a:r>
          </a:p>
          <a:p>
            <a:r>
              <a:rPr lang="en-US" dirty="0"/>
              <a:t>There are two types of array.</a:t>
            </a:r>
          </a:p>
          <a:p>
            <a:pPr lvl="1"/>
            <a:r>
              <a:rPr lang="en-US" dirty="0"/>
              <a:t>Single Dimensional Array</a:t>
            </a:r>
          </a:p>
          <a:p>
            <a:pPr lvl="1"/>
            <a:r>
              <a:rPr lang="en-US" dirty="0"/>
              <a:t>Multidimensional Array</a:t>
            </a:r>
          </a:p>
          <a:p>
            <a:r>
              <a:rPr lang="en-US" dirty="0"/>
              <a:t/>
            </a:r>
            <a:br>
              <a:rPr lang="en-US" dirty="0"/>
            </a:br>
            <a:endParaRPr lang="en-US" b="1" dirty="0"/>
          </a:p>
          <a:p>
            <a:endParaRPr lang="en-US" b="1" dirty="0"/>
          </a:p>
          <a:p>
            <a:endParaRPr lang="en-US" b="1" dirty="0"/>
          </a:p>
          <a:p>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467600" cy="639762"/>
          </a:xfrm>
        </p:spPr>
        <p:txBody>
          <a:bodyPr/>
          <a:lstStyle/>
          <a:p>
            <a:r>
              <a:rPr lang="en-US" dirty="0"/>
              <a:t>How to create an array?(1-Dimesional)</a:t>
            </a:r>
          </a:p>
        </p:txBody>
      </p:sp>
      <p:sp>
        <p:nvSpPr>
          <p:cNvPr id="3" name="Content Placeholder 2"/>
          <p:cNvSpPr>
            <a:spLocks noGrp="1"/>
          </p:cNvSpPr>
          <p:nvPr>
            <p:ph sz="quarter" idx="1"/>
          </p:nvPr>
        </p:nvSpPr>
        <p:spPr/>
        <p:txBody>
          <a:bodyPr>
            <a:normAutofit fontScale="85000" lnSpcReduction="20000"/>
          </a:bodyPr>
          <a:lstStyle/>
          <a:p>
            <a:pPr marL="457200" indent="-457200">
              <a:buFont typeface="+mj-lt"/>
              <a:buAutoNum type="arabicPeriod"/>
            </a:pPr>
            <a:r>
              <a:rPr lang="en-US" b="1" dirty="0"/>
              <a:t>Declare the Array</a:t>
            </a:r>
          </a:p>
          <a:p>
            <a:pPr marL="457200" indent="-457200">
              <a:buFont typeface="+mj-lt"/>
              <a:buAutoNum type="arabicPeriod"/>
            </a:pPr>
            <a:r>
              <a:rPr lang="en-US" b="1" dirty="0"/>
              <a:t>Create memory location</a:t>
            </a:r>
          </a:p>
          <a:p>
            <a:pPr marL="457200" indent="-457200">
              <a:buFont typeface="+mj-lt"/>
              <a:buAutoNum type="arabicPeriod"/>
            </a:pPr>
            <a:r>
              <a:rPr lang="en-US" b="1" dirty="0"/>
              <a:t>Put values into the memory Location</a:t>
            </a:r>
          </a:p>
          <a:p>
            <a:pPr marL="457200" indent="-457200">
              <a:buNone/>
            </a:pPr>
            <a:endParaRPr lang="en-US" dirty="0"/>
          </a:p>
          <a:p>
            <a:pPr marL="457200" indent="-457200">
              <a:buNone/>
            </a:pPr>
            <a:endParaRPr lang="en-US" dirty="0"/>
          </a:p>
          <a:p>
            <a:pPr marL="457200" indent="-457200">
              <a:buNone/>
            </a:pPr>
            <a:r>
              <a:rPr lang="en-US" sz="2100" b="1" dirty="0"/>
              <a:t>Declare the Array:</a:t>
            </a:r>
          </a:p>
          <a:p>
            <a:r>
              <a:rPr lang="en-US" sz="2100" dirty="0"/>
              <a:t>An array declaration has two components: the array's type and the array's name. </a:t>
            </a:r>
          </a:p>
          <a:p>
            <a:pPr lvl="1"/>
            <a:r>
              <a:rPr lang="en-US" sz="1900" dirty="0"/>
              <a:t>   </a:t>
            </a:r>
            <a:r>
              <a:rPr lang="en-US" sz="1900" dirty="0" err="1"/>
              <a:t>datatype</a:t>
            </a:r>
            <a:r>
              <a:rPr lang="en-US" sz="1900" dirty="0"/>
              <a:t> </a:t>
            </a:r>
            <a:r>
              <a:rPr lang="en-US" sz="1900" dirty="0" err="1"/>
              <a:t>arrayname</a:t>
            </a:r>
            <a:r>
              <a:rPr lang="en-US" sz="1900" dirty="0"/>
              <a:t>[];</a:t>
            </a:r>
          </a:p>
          <a:p>
            <a:pPr lvl="1"/>
            <a:r>
              <a:rPr lang="en-US" sz="1900" dirty="0"/>
              <a:t>   </a:t>
            </a:r>
            <a:r>
              <a:rPr lang="en-US" sz="1900" dirty="0" err="1"/>
              <a:t>datatype</a:t>
            </a:r>
            <a:r>
              <a:rPr lang="en-US" sz="1900" dirty="0"/>
              <a:t>[]  </a:t>
            </a:r>
            <a:r>
              <a:rPr lang="en-US" sz="1900" dirty="0" err="1"/>
              <a:t>arrayname</a:t>
            </a:r>
            <a:r>
              <a:rPr lang="en-US" sz="1900" dirty="0"/>
              <a:t>;</a:t>
            </a:r>
          </a:p>
          <a:p>
            <a:pPr lvl="1"/>
            <a:r>
              <a:rPr lang="en-US" sz="1900" dirty="0"/>
              <a:t>   ex : </a:t>
            </a:r>
            <a:r>
              <a:rPr lang="en-US" sz="1900" dirty="0" err="1"/>
              <a:t>int</a:t>
            </a:r>
            <a:r>
              <a:rPr lang="en-US" sz="1900" dirty="0"/>
              <a:t> marks[];    </a:t>
            </a:r>
            <a:r>
              <a:rPr lang="en-US" sz="1900" dirty="0" err="1"/>
              <a:t>int</a:t>
            </a:r>
            <a:r>
              <a:rPr lang="en-US" sz="1900" dirty="0"/>
              <a:t>[] marks;</a:t>
            </a:r>
          </a:p>
          <a:p>
            <a:r>
              <a:rPr lang="en-US" sz="2100" dirty="0"/>
              <a:t>In java it is required to allocate memory to an array using new operator.</a:t>
            </a:r>
          </a:p>
          <a:p>
            <a:r>
              <a:rPr lang="en-US" sz="2100" dirty="0"/>
              <a:t>Till declaration just array variable is there, no array exists.</a:t>
            </a:r>
          </a:p>
          <a:p>
            <a:r>
              <a:rPr lang="en-US" sz="2100" dirty="0"/>
              <a:t>For the physical allocation of memory it is required to use new operator or directly assign values to array location.</a:t>
            </a:r>
          </a:p>
          <a:p>
            <a:r>
              <a:rPr lang="en-US" sz="2100" dirty="0"/>
              <a:t>After initialization all the elements of an array will be automatically initialized to 0.</a:t>
            </a:r>
          </a:p>
          <a:p>
            <a:r>
              <a:rPr lang="en-US" sz="2100" b="1" u="sng" dirty="0"/>
              <a:t>Remember we do not enter the size of arrays in the declaration.</a:t>
            </a:r>
          </a:p>
          <a:p>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pPr>
              <a:buNone/>
            </a:pPr>
            <a:r>
              <a:rPr lang="en-US" b="1" dirty="0"/>
              <a:t>Creating Memory location:</a:t>
            </a:r>
          </a:p>
          <a:p>
            <a:r>
              <a:rPr lang="en-US" dirty="0"/>
              <a:t>You create an array explicitly using Java's new operator.</a:t>
            </a:r>
          </a:p>
          <a:p>
            <a:r>
              <a:rPr lang="en-US" dirty="0"/>
              <a:t>  </a:t>
            </a:r>
            <a:r>
              <a:rPr lang="en-US" dirty="0" err="1"/>
              <a:t>Arrayname</a:t>
            </a:r>
            <a:r>
              <a:rPr lang="en-US" dirty="0"/>
              <a:t> = new type[];</a:t>
            </a:r>
          </a:p>
          <a:p>
            <a:r>
              <a:rPr lang="en-US" dirty="0" err="1"/>
              <a:t>Eg</a:t>
            </a:r>
            <a:r>
              <a:rPr lang="en-US" dirty="0"/>
              <a:t>:  marks  = new </a:t>
            </a:r>
            <a:r>
              <a:rPr lang="en-US" dirty="0" err="1"/>
              <a:t>int</a:t>
            </a:r>
            <a:r>
              <a:rPr lang="en-US" dirty="0"/>
              <a:t>[10]; 	// create an array of integers </a:t>
            </a:r>
          </a:p>
          <a:p>
            <a:r>
              <a:rPr lang="en-US" dirty="0"/>
              <a:t>It is possible to combine declaration and creation in one step like : </a:t>
            </a:r>
          </a:p>
          <a:p>
            <a:r>
              <a:rPr lang="en-US" dirty="0"/>
              <a:t>	</a:t>
            </a:r>
            <a:r>
              <a:rPr lang="en-US" dirty="0" err="1"/>
              <a:t>int</a:t>
            </a:r>
            <a:r>
              <a:rPr lang="en-US" dirty="0"/>
              <a:t> number = new </a:t>
            </a:r>
            <a:r>
              <a:rPr lang="en-US" dirty="0" err="1"/>
              <a:t>int</a:t>
            </a:r>
            <a:r>
              <a:rPr lang="en-US" dirty="0"/>
              <a:t>[5];</a:t>
            </a:r>
          </a:p>
          <a:p>
            <a:pPr>
              <a:buNone/>
            </a:pPr>
            <a:r>
              <a:rPr lang="en-US" b="1" dirty="0"/>
              <a:t>Initialization of Arrays:</a:t>
            </a:r>
          </a:p>
          <a:p>
            <a:r>
              <a:rPr lang="en-US" dirty="0"/>
              <a:t> An array </a:t>
            </a:r>
            <a:r>
              <a:rPr lang="en-US" dirty="0" err="1"/>
              <a:t>initializer</a:t>
            </a:r>
            <a:r>
              <a:rPr lang="en-US" dirty="0"/>
              <a:t> is a list of comma separated expressions surrounded by curly braces.</a:t>
            </a:r>
          </a:p>
          <a:p>
            <a:r>
              <a:rPr lang="en-US" dirty="0" err="1"/>
              <a:t>Arrayname</a:t>
            </a:r>
            <a:r>
              <a:rPr lang="en-US" dirty="0"/>
              <a:t> [subscript] = value;</a:t>
            </a:r>
          </a:p>
          <a:p>
            <a:r>
              <a:rPr lang="en-US" dirty="0"/>
              <a:t>Marks[</a:t>
            </a:r>
            <a:r>
              <a:rPr lang="en-US" dirty="0" err="1"/>
              <a:t>i</a:t>
            </a:r>
            <a:r>
              <a:rPr lang="en-US" dirty="0"/>
              <a:t>] =100;</a:t>
            </a:r>
          </a:p>
          <a:p>
            <a:r>
              <a:rPr lang="en-US" dirty="0" err="1"/>
              <a:t>int</a:t>
            </a:r>
            <a:r>
              <a:rPr lang="en-US" dirty="0"/>
              <a:t> marks[] = {70,80,56,78};</a:t>
            </a:r>
          </a:p>
          <a:p>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1-D Array</a:t>
            </a:r>
          </a:p>
        </p:txBody>
      </p:sp>
      <p:pic>
        <p:nvPicPr>
          <p:cNvPr id="4" name="Content Placeholder 3" descr="img25.PNG"/>
          <p:cNvPicPr>
            <a:picLocks noGrp="1" noChangeAspect="1"/>
          </p:cNvPicPr>
          <p:nvPr>
            <p:ph sz="quarter" idx="1"/>
          </p:nvPr>
        </p:nvPicPr>
        <p:blipFill>
          <a:blip r:embed="rId2"/>
          <a:stretch>
            <a:fillRect/>
          </a:stretch>
        </p:blipFill>
        <p:spPr>
          <a:xfrm>
            <a:off x="762000" y="1341098"/>
            <a:ext cx="6934200" cy="4858428"/>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pPr>
              <a:buFont typeface="Arial" pitchFamily="34" charset="0"/>
              <a:buChar char="•"/>
              <a:defRPr/>
            </a:pPr>
            <a:r>
              <a:rPr lang="en-US" b="1" u="sng" dirty="0"/>
              <a:t>Java is distributed </a:t>
            </a:r>
            <a:r>
              <a:rPr lang="en-US" b="1" dirty="0"/>
              <a:t>:</a:t>
            </a:r>
            <a:r>
              <a:rPr lang="en-US" dirty="0"/>
              <a:t> </a:t>
            </a:r>
          </a:p>
          <a:p>
            <a:pPr lvl="1">
              <a:buFont typeface="Arial" pitchFamily="34" charset="0"/>
              <a:buChar char="•"/>
              <a:defRPr/>
            </a:pPr>
            <a:r>
              <a:rPr lang="en-US" dirty="0"/>
              <a:t>Java is distributed because the program of java is compiled onto one machine can be easily transferred to machine and executes them on another machine. So java is specially designed for internet users which uses the Remote Computers for executing the programs on local machine after transferring the programs from remote computers or either from internet.</a:t>
            </a:r>
          </a:p>
          <a:p>
            <a:pPr>
              <a:buFont typeface="Arial" pitchFamily="34" charset="0"/>
              <a:buChar char="•"/>
              <a:defRPr/>
            </a:pPr>
            <a:r>
              <a:rPr lang="en-US" b="1" u="sng" dirty="0"/>
              <a:t>Java is multithreaded:</a:t>
            </a:r>
            <a:r>
              <a:rPr lang="en-US" b="1" dirty="0"/>
              <a:t> </a:t>
            </a:r>
          </a:p>
          <a:p>
            <a:pPr lvl="1">
              <a:buFont typeface="Arial" pitchFamily="34" charset="0"/>
              <a:buChar char="•"/>
              <a:defRPr/>
            </a:pPr>
            <a:r>
              <a:rPr lang="en-US" dirty="0"/>
              <a:t>Means handling multiple tasks  simultaneously. This means we need not wait for the application to finish one tasks before beginning another.</a:t>
            </a:r>
          </a:p>
          <a:p>
            <a:pPr>
              <a:buFont typeface="Arial" pitchFamily="34" charset="0"/>
              <a:buChar char="•"/>
              <a:defRPr/>
            </a:pPr>
            <a:r>
              <a:rPr lang="en-US" b="1" u="sng" dirty="0"/>
              <a:t>Java is dynamic: </a:t>
            </a:r>
          </a:p>
          <a:p>
            <a:pPr lvl="1">
              <a:buFont typeface="Arial" pitchFamily="34" charset="0"/>
              <a:buChar char="•"/>
              <a:defRPr/>
            </a:pPr>
            <a:r>
              <a:rPr lang="en-US" dirty="0"/>
              <a:t>Java is capable  of dynamically linking in new class libraries , methods and objects. Java can also determine the type of class through a query, making it possible  to either dynamically link or abort the program, depending on the response.</a:t>
            </a:r>
          </a:p>
          <a:p>
            <a:pPr>
              <a:buFont typeface="Arial" pitchFamily="34" charset="0"/>
              <a:buChar char="•"/>
              <a:defRPr/>
            </a:pPr>
            <a:endParaRPr lang="en-US" dirty="0"/>
          </a:p>
          <a:p>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Aggregate array operations:</a:t>
            </a:r>
          </a:p>
        </p:txBody>
      </p:sp>
      <p:sp>
        <p:nvSpPr>
          <p:cNvPr id="3" name="Content Placeholder 2"/>
          <p:cNvSpPr>
            <a:spLocks noGrp="1"/>
          </p:cNvSpPr>
          <p:nvPr>
            <p:ph sz="quarter" idx="1"/>
          </p:nvPr>
        </p:nvSpPr>
        <p:spPr/>
        <p:txBody>
          <a:bodyPr/>
          <a:lstStyle/>
          <a:p>
            <a:r>
              <a:rPr lang="en-US" dirty="0"/>
              <a:t>You can perform same operation on arrays as we do on a series of input values.</a:t>
            </a:r>
          </a:p>
          <a:p>
            <a:r>
              <a:rPr lang="en-US" dirty="0"/>
              <a:t>To perform an operation on all elements in an array, we use a loop to perform the operation on each element.</a:t>
            </a:r>
          </a:p>
          <a:p>
            <a:r>
              <a:rPr lang="en-US" dirty="0"/>
              <a:t>Example to print all elements in an array:</a:t>
            </a:r>
          </a:p>
          <a:p>
            <a:pPr>
              <a:buNone/>
            </a:pPr>
            <a:r>
              <a:rPr lang="en-US" dirty="0"/>
              <a:t>     for(</a:t>
            </a:r>
            <a:r>
              <a:rPr lang="en-US" dirty="0" err="1"/>
              <a:t>int</a:t>
            </a:r>
            <a:r>
              <a:rPr lang="en-US" dirty="0"/>
              <a:t> </a:t>
            </a:r>
            <a:r>
              <a:rPr lang="en-US" dirty="0" err="1"/>
              <a:t>i</a:t>
            </a:r>
            <a:r>
              <a:rPr lang="en-US" dirty="0"/>
              <a:t>=0;i&lt;</a:t>
            </a:r>
            <a:r>
              <a:rPr lang="en-US" dirty="0" err="1"/>
              <a:t>arr.length;i</a:t>
            </a:r>
            <a:r>
              <a:rPr lang="en-US" dirty="0"/>
              <a:t>++)</a:t>
            </a:r>
          </a:p>
          <a:p>
            <a:pPr>
              <a:buNone/>
            </a:pPr>
            <a:r>
              <a:rPr lang="en-US" dirty="0"/>
              <a:t>         {</a:t>
            </a:r>
          </a:p>
          <a:p>
            <a:pPr>
              <a:buNone/>
            </a:pPr>
            <a:r>
              <a:rPr lang="en-US" dirty="0"/>
              <a:t>             </a:t>
            </a:r>
            <a:r>
              <a:rPr lang="en-US" dirty="0" err="1"/>
              <a:t>System.out.println</a:t>
            </a:r>
            <a:r>
              <a:rPr lang="en-US" dirty="0"/>
              <a:t>(</a:t>
            </a:r>
            <a:r>
              <a:rPr lang="en-US" dirty="0" err="1"/>
              <a:t>arr</a:t>
            </a:r>
            <a:r>
              <a:rPr lang="en-US" dirty="0"/>
              <a:t>[</a:t>
            </a:r>
            <a:r>
              <a:rPr lang="en-US" dirty="0" err="1"/>
              <a:t>i</a:t>
            </a:r>
            <a:r>
              <a:rPr lang="en-US" dirty="0"/>
              <a:t>]);</a:t>
            </a:r>
          </a:p>
          <a:p>
            <a:pPr>
              <a:buNone/>
            </a:pPr>
            <a:r>
              <a:rPr lang="en-US" dirty="0"/>
              <a:t>         }</a:t>
            </a:r>
          </a:p>
          <a:p>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to sort an array in ascending order</a:t>
            </a:r>
          </a:p>
        </p:txBody>
      </p:sp>
      <p:sp>
        <p:nvSpPr>
          <p:cNvPr id="3" name="Content Placeholder 2"/>
          <p:cNvSpPr>
            <a:spLocks noGrp="1"/>
          </p:cNvSpPr>
          <p:nvPr>
            <p:ph sz="quarter" idx="1"/>
          </p:nvPr>
        </p:nvSpPr>
        <p:spPr/>
        <p:txBody>
          <a:bodyPr>
            <a:normAutofit fontScale="77500" lnSpcReduction="20000"/>
          </a:bodyPr>
          <a:lstStyle/>
          <a:p>
            <a:pPr>
              <a:buNone/>
            </a:pPr>
            <a:r>
              <a:rPr lang="en-US" sz="1400" dirty="0"/>
              <a:t>class sort</a:t>
            </a:r>
          </a:p>
          <a:p>
            <a:pPr>
              <a:buNone/>
            </a:pPr>
            <a:r>
              <a:rPr lang="en-US" sz="1400" dirty="0"/>
              <a:t>         {</a:t>
            </a:r>
          </a:p>
          <a:p>
            <a:pPr>
              <a:buNone/>
            </a:pPr>
            <a:r>
              <a:rPr lang="en-US" sz="1400" dirty="0"/>
              <a:t>  public static void main(String </a:t>
            </a:r>
            <a:r>
              <a:rPr lang="en-US" sz="1400" dirty="0" err="1"/>
              <a:t>args</a:t>
            </a:r>
            <a:r>
              <a:rPr lang="en-US" sz="1400" dirty="0"/>
              <a:t>[])   {</a:t>
            </a:r>
          </a:p>
          <a:p>
            <a:pPr>
              <a:buNone/>
            </a:pPr>
            <a:r>
              <a:rPr lang="en-US" sz="1400" dirty="0"/>
              <a:t>	</a:t>
            </a:r>
            <a:r>
              <a:rPr lang="en-US" sz="1400" dirty="0" err="1"/>
              <a:t>int</a:t>
            </a:r>
            <a:r>
              <a:rPr lang="en-US" sz="1400" dirty="0"/>
              <a:t> number[]={100,45,78,56,72};</a:t>
            </a:r>
          </a:p>
          <a:p>
            <a:pPr>
              <a:buNone/>
            </a:pPr>
            <a:r>
              <a:rPr lang="en-US" sz="1400" dirty="0"/>
              <a:t>	   </a:t>
            </a:r>
            <a:r>
              <a:rPr lang="en-US" sz="1400" dirty="0" err="1"/>
              <a:t>int</a:t>
            </a:r>
            <a:r>
              <a:rPr lang="en-US" sz="1400" dirty="0"/>
              <a:t> </a:t>
            </a:r>
            <a:r>
              <a:rPr lang="en-US" sz="1400" dirty="0" err="1"/>
              <a:t>len</a:t>
            </a:r>
            <a:r>
              <a:rPr lang="en-US" sz="1400" dirty="0"/>
              <a:t>;</a:t>
            </a:r>
          </a:p>
          <a:p>
            <a:pPr>
              <a:buNone/>
            </a:pPr>
            <a:r>
              <a:rPr lang="en-US" sz="1400" dirty="0"/>
              <a:t>	   </a:t>
            </a:r>
            <a:r>
              <a:rPr lang="en-US" sz="1400" dirty="0" err="1"/>
              <a:t>len</a:t>
            </a:r>
            <a:r>
              <a:rPr lang="en-US" sz="1400" dirty="0"/>
              <a:t>=</a:t>
            </a:r>
            <a:r>
              <a:rPr lang="en-US" sz="1400" dirty="0" err="1"/>
              <a:t>number.length</a:t>
            </a:r>
            <a:r>
              <a:rPr lang="en-US" sz="1400" dirty="0"/>
              <a:t>;</a:t>
            </a:r>
          </a:p>
          <a:p>
            <a:pPr>
              <a:buNone/>
            </a:pPr>
            <a:r>
              <a:rPr lang="en-US" sz="1400" dirty="0"/>
              <a:t>	   </a:t>
            </a:r>
            <a:r>
              <a:rPr lang="en-US" sz="1400" dirty="0" err="1"/>
              <a:t>System.out.println</a:t>
            </a:r>
            <a:r>
              <a:rPr lang="en-US" sz="1400" dirty="0"/>
              <a:t>(“Unsorted list”);</a:t>
            </a:r>
          </a:p>
          <a:p>
            <a:pPr>
              <a:buNone/>
            </a:pPr>
            <a:r>
              <a:rPr lang="en-US" sz="1400" dirty="0"/>
              <a:t>                for(</a:t>
            </a:r>
            <a:r>
              <a:rPr lang="en-US" sz="1400" dirty="0" err="1"/>
              <a:t>int</a:t>
            </a:r>
            <a:r>
              <a:rPr lang="en-US" sz="1400" dirty="0"/>
              <a:t> </a:t>
            </a:r>
            <a:r>
              <a:rPr lang="en-US" sz="1400" dirty="0" err="1"/>
              <a:t>i</a:t>
            </a:r>
            <a:r>
              <a:rPr lang="en-US" sz="1400" dirty="0"/>
              <a:t>=0;i&lt;</a:t>
            </a:r>
            <a:r>
              <a:rPr lang="en-US" sz="1400" dirty="0" err="1"/>
              <a:t>len;i</a:t>
            </a:r>
            <a:r>
              <a:rPr lang="en-US" sz="1400" dirty="0"/>
              <a:t>++) {</a:t>
            </a:r>
          </a:p>
          <a:p>
            <a:pPr>
              <a:buNone/>
            </a:pPr>
            <a:r>
              <a:rPr lang="en-US" sz="1400" dirty="0"/>
              <a:t>                </a:t>
            </a:r>
            <a:r>
              <a:rPr lang="en-US" sz="1400" dirty="0" err="1"/>
              <a:t>System.out.println</a:t>
            </a:r>
            <a:r>
              <a:rPr lang="en-US" sz="1400" dirty="0"/>
              <a:t>(“ “ + </a:t>
            </a:r>
            <a:r>
              <a:rPr lang="en-US" sz="1400" dirty="0" err="1"/>
              <a:t>nmber</a:t>
            </a:r>
            <a:r>
              <a:rPr lang="en-US" sz="1400" dirty="0"/>
              <a:t>[</a:t>
            </a:r>
            <a:r>
              <a:rPr lang="en-US" sz="1400" dirty="0" err="1"/>
              <a:t>i</a:t>
            </a:r>
            <a:r>
              <a:rPr lang="en-US" sz="1400" dirty="0"/>
              <a:t>]); </a:t>
            </a:r>
          </a:p>
          <a:p>
            <a:pPr>
              <a:buNone/>
            </a:pPr>
            <a:r>
              <a:rPr lang="en-US" sz="1400" dirty="0"/>
              <a:t>		}</a:t>
            </a:r>
          </a:p>
          <a:p>
            <a:pPr>
              <a:buNone/>
            </a:pPr>
            <a:r>
              <a:rPr lang="en-US" sz="1400" dirty="0"/>
              <a:t>                 for(</a:t>
            </a:r>
            <a:r>
              <a:rPr lang="en-US" sz="1400" dirty="0" err="1"/>
              <a:t>int</a:t>
            </a:r>
            <a:r>
              <a:rPr lang="en-US" sz="1400" dirty="0"/>
              <a:t> </a:t>
            </a:r>
            <a:r>
              <a:rPr lang="en-US" sz="1400" dirty="0" err="1"/>
              <a:t>i</a:t>
            </a:r>
            <a:r>
              <a:rPr lang="en-US" sz="1400" dirty="0"/>
              <a:t>=0;i&lt;len-1;i++)	{</a:t>
            </a:r>
          </a:p>
          <a:p>
            <a:pPr>
              <a:buNone/>
            </a:pPr>
            <a:r>
              <a:rPr lang="en-US" sz="1400" dirty="0"/>
              <a:t>		for(j=i+1;j&lt;</a:t>
            </a:r>
            <a:r>
              <a:rPr lang="en-US" sz="1400" dirty="0" err="1"/>
              <a:t>len;j</a:t>
            </a:r>
            <a:r>
              <a:rPr lang="en-US" sz="1400" dirty="0"/>
              <a:t>++)  {</a:t>
            </a:r>
          </a:p>
          <a:p>
            <a:pPr>
              <a:buNone/>
            </a:pPr>
            <a:r>
              <a:rPr lang="en-US" sz="1400" dirty="0"/>
              <a:t>			if(number[</a:t>
            </a:r>
            <a:r>
              <a:rPr lang="en-US" sz="1400" dirty="0" err="1"/>
              <a:t>i</a:t>
            </a:r>
            <a:r>
              <a:rPr lang="en-US" sz="1400" dirty="0"/>
              <a:t>]&gt;number[j])   {</a:t>
            </a:r>
          </a:p>
          <a:p>
            <a:pPr>
              <a:buNone/>
            </a:pPr>
            <a:r>
              <a:rPr lang="en-US" sz="1400" dirty="0"/>
              <a:t>				</a:t>
            </a:r>
            <a:r>
              <a:rPr lang="en-US" sz="1400" dirty="0" err="1"/>
              <a:t>int</a:t>
            </a:r>
            <a:r>
              <a:rPr lang="en-US" sz="1400" dirty="0"/>
              <a:t> temp=number[</a:t>
            </a:r>
            <a:r>
              <a:rPr lang="en-US" sz="1400" dirty="0" err="1"/>
              <a:t>i</a:t>
            </a:r>
            <a:r>
              <a:rPr lang="en-US" sz="1400" dirty="0"/>
              <a:t>];</a:t>
            </a:r>
          </a:p>
          <a:p>
            <a:pPr>
              <a:buNone/>
            </a:pPr>
            <a:r>
              <a:rPr lang="en-US" sz="1400" dirty="0"/>
              <a:t>				number[</a:t>
            </a:r>
            <a:r>
              <a:rPr lang="en-US" sz="1400" dirty="0" err="1"/>
              <a:t>i</a:t>
            </a:r>
            <a:r>
              <a:rPr lang="en-US" sz="1400" dirty="0"/>
              <a:t>]=number[j];</a:t>
            </a:r>
          </a:p>
          <a:p>
            <a:pPr>
              <a:buNone/>
            </a:pPr>
            <a:r>
              <a:rPr lang="en-US" sz="1400" dirty="0"/>
              <a:t>				number[j]=temp;  }   }   }</a:t>
            </a:r>
          </a:p>
          <a:p>
            <a:pPr>
              <a:buNone/>
            </a:pPr>
            <a:r>
              <a:rPr lang="en-US" sz="1400" dirty="0"/>
              <a:t>		 </a:t>
            </a:r>
            <a:r>
              <a:rPr lang="en-US" sz="1400" dirty="0" err="1"/>
              <a:t>System.out.println</a:t>
            </a:r>
            <a:r>
              <a:rPr lang="en-US" sz="1400" dirty="0"/>
              <a:t>(“\n Ascending order”);</a:t>
            </a:r>
          </a:p>
          <a:p>
            <a:pPr>
              <a:buNone/>
            </a:pPr>
            <a:r>
              <a:rPr lang="en-US" sz="1400" dirty="0"/>
              <a:t>          	for (</a:t>
            </a:r>
            <a:r>
              <a:rPr lang="en-US" sz="1400" dirty="0" err="1"/>
              <a:t>int</a:t>
            </a:r>
            <a:r>
              <a:rPr lang="en-US" sz="1400" dirty="0"/>
              <a:t> </a:t>
            </a:r>
            <a:r>
              <a:rPr lang="en-US" sz="1400" dirty="0" err="1"/>
              <a:t>i</a:t>
            </a:r>
            <a:r>
              <a:rPr lang="en-US" sz="1400" dirty="0"/>
              <a:t>=0;i&lt;</a:t>
            </a:r>
            <a:r>
              <a:rPr lang="en-US" sz="1400" dirty="0" err="1"/>
              <a:t>len;i</a:t>
            </a:r>
            <a:r>
              <a:rPr lang="en-US" sz="1400" dirty="0"/>
              <a:t>++) {</a:t>
            </a:r>
          </a:p>
          <a:p>
            <a:pPr>
              <a:buNone/>
            </a:pPr>
            <a:r>
              <a:rPr lang="en-US" sz="1400" dirty="0"/>
              <a:t>		   </a:t>
            </a:r>
            <a:r>
              <a:rPr lang="en-US" sz="1400" dirty="0" err="1"/>
              <a:t>System.out.println</a:t>
            </a:r>
            <a:r>
              <a:rPr lang="en-US" sz="1400" dirty="0"/>
              <a:t>(“ “ + number[</a:t>
            </a:r>
            <a:r>
              <a:rPr lang="en-US" sz="1400" dirty="0" err="1"/>
              <a:t>i</a:t>
            </a:r>
            <a:r>
              <a:rPr lang="en-US" sz="1400" dirty="0"/>
              <a:t>]);  }</a:t>
            </a:r>
          </a:p>
          <a:p>
            <a:pPr>
              <a:buNone/>
            </a:pPr>
            <a:r>
              <a:rPr lang="en-US" sz="1400" dirty="0"/>
              <a:t>                    </a:t>
            </a:r>
            <a:r>
              <a:rPr lang="en-US" sz="1400" dirty="0" err="1"/>
              <a:t>System.out.println</a:t>
            </a:r>
            <a:r>
              <a:rPr lang="en-US" sz="1400" dirty="0"/>
              <a:t>(“Descending order”);</a:t>
            </a:r>
          </a:p>
          <a:p>
            <a:pPr>
              <a:buNone/>
            </a:pPr>
            <a:r>
              <a:rPr lang="en-US" sz="1400" dirty="0"/>
              <a:t>	             for (</a:t>
            </a:r>
            <a:r>
              <a:rPr lang="en-US" sz="1400" dirty="0" err="1"/>
              <a:t>int</a:t>
            </a:r>
            <a:r>
              <a:rPr lang="en-US" sz="1400" dirty="0"/>
              <a:t> </a:t>
            </a:r>
            <a:r>
              <a:rPr lang="en-US" sz="1400" dirty="0" err="1"/>
              <a:t>i</a:t>
            </a:r>
            <a:r>
              <a:rPr lang="en-US" sz="1400" dirty="0"/>
              <a:t>=len-1;i&gt;=0;i--)</a:t>
            </a:r>
          </a:p>
          <a:p>
            <a:pPr>
              <a:buNone/>
            </a:pPr>
            <a:r>
              <a:rPr lang="en-US" sz="1400" dirty="0"/>
              <a:t>	      	   </a:t>
            </a:r>
            <a:r>
              <a:rPr lang="en-US" sz="1400" dirty="0" err="1"/>
              <a:t>System.out.println</a:t>
            </a:r>
            <a:r>
              <a:rPr lang="en-US" sz="1400" dirty="0"/>
              <a:t>(“ “ + number[</a:t>
            </a:r>
            <a:r>
              <a:rPr lang="en-US" sz="1400" dirty="0" err="1"/>
              <a:t>i</a:t>
            </a:r>
            <a:r>
              <a:rPr lang="en-US" sz="1400" dirty="0"/>
              <a:t>]);</a:t>
            </a:r>
          </a:p>
          <a:p>
            <a:pPr>
              <a:buNone/>
            </a:pPr>
            <a:r>
              <a:rPr lang="en-US" sz="1400" dirty="0"/>
              <a:t>	}</a:t>
            </a:r>
          </a:p>
          <a:p>
            <a:pPr>
              <a:buNone/>
            </a:pPr>
            <a:r>
              <a:rPr lang="en-US" sz="1400" dirty="0"/>
              <a:t> </a:t>
            </a:r>
          </a:p>
          <a:p>
            <a:pPr>
              <a:buNone/>
            </a:pPr>
            <a:r>
              <a:rPr lang="en-US" sz="1400" dirty="0"/>
              <a:t>}</a:t>
            </a:r>
          </a:p>
          <a:p>
            <a:pPr>
              <a:buNone/>
            </a:pPr>
            <a:endParaRPr lang="en-US" sz="1400" dirty="0"/>
          </a:p>
          <a:p>
            <a:pPr>
              <a:buNone/>
            </a:pPr>
            <a:endParaRPr lang="en-US" sz="14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to sum elements of array</a:t>
            </a:r>
          </a:p>
        </p:txBody>
      </p:sp>
      <p:sp>
        <p:nvSpPr>
          <p:cNvPr id="3" name="Content Placeholder 2"/>
          <p:cNvSpPr>
            <a:spLocks noGrp="1"/>
          </p:cNvSpPr>
          <p:nvPr>
            <p:ph sz="quarter" idx="1"/>
          </p:nvPr>
        </p:nvSpPr>
        <p:spPr/>
        <p:txBody>
          <a:bodyPr>
            <a:normAutofit fontScale="92500" lnSpcReduction="20000"/>
          </a:bodyPr>
          <a:lstStyle/>
          <a:p>
            <a:pPr>
              <a:buNone/>
            </a:pPr>
            <a:r>
              <a:rPr lang="en-US" dirty="0"/>
              <a:t> class </a:t>
            </a:r>
            <a:r>
              <a:rPr lang="en-US" dirty="0" err="1"/>
              <a:t>SummingArrayElements</a:t>
            </a:r>
            <a:endParaRPr lang="en-US" dirty="0"/>
          </a:p>
          <a:p>
            <a:pPr>
              <a:buNone/>
            </a:pPr>
            <a:r>
              <a:rPr lang="en-US" dirty="0"/>
              <a:t>         {</a:t>
            </a:r>
          </a:p>
          <a:p>
            <a:pPr>
              <a:buNone/>
            </a:pPr>
            <a:r>
              <a:rPr lang="en-US" dirty="0"/>
              <a:t>		public static void main(String </a:t>
            </a:r>
            <a:r>
              <a:rPr lang="en-US" dirty="0" err="1"/>
              <a:t>args</a:t>
            </a:r>
            <a:r>
              <a:rPr lang="en-US" dirty="0"/>
              <a:t>[])</a:t>
            </a:r>
          </a:p>
          <a:p>
            <a:pPr>
              <a:buNone/>
            </a:pPr>
            <a:r>
              <a:rPr lang="en-US" dirty="0"/>
              <a:t>		{</a:t>
            </a:r>
          </a:p>
          <a:p>
            <a:pPr>
              <a:buNone/>
            </a:pPr>
            <a:r>
              <a:rPr lang="en-US" dirty="0"/>
              <a:t>			double total=0.0;</a:t>
            </a:r>
          </a:p>
          <a:p>
            <a:pPr>
              <a:buNone/>
            </a:pPr>
            <a:r>
              <a:rPr lang="en-US" dirty="0"/>
              <a:t>			double []scores=new double[6];</a:t>
            </a:r>
          </a:p>
          <a:p>
            <a:pPr>
              <a:buNone/>
            </a:pPr>
            <a:r>
              <a:rPr lang="en-US" dirty="0"/>
              <a:t>			scores[0]=12.2;</a:t>
            </a:r>
          </a:p>
          <a:p>
            <a:pPr>
              <a:buNone/>
            </a:pPr>
            <a:r>
              <a:rPr lang="en-US" dirty="0"/>
              <a:t>			scores[1]=33.90;</a:t>
            </a:r>
          </a:p>
          <a:p>
            <a:pPr>
              <a:buNone/>
            </a:pPr>
            <a:r>
              <a:rPr lang="en-US" dirty="0"/>
              <a:t>			scores[2]=16.00;</a:t>
            </a:r>
          </a:p>
          <a:p>
            <a:pPr>
              <a:buNone/>
            </a:pPr>
            <a:r>
              <a:rPr lang="en-US" dirty="0"/>
              <a:t>			scores[3]=22.90;</a:t>
            </a:r>
          </a:p>
          <a:p>
            <a:pPr>
              <a:buNone/>
            </a:pPr>
            <a:r>
              <a:rPr lang="en-US" dirty="0"/>
              <a:t>			scores[4]=11.00;</a:t>
            </a:r>
          </a:p>
          <a:p>
            <a:pPr>
              <a:buNone/>
            </a:pPr>
            <a:r>
              <a:rPr lang="en-US" dirty="0"/>
              <a:t>			scores[5]=134.90;</a:t>
            </a:r>
          </a:p>
          <a:p>
            <a:pPr>
              <a:buNone/>
            </a:pPr>
            <a:r>
              <a:rPr lang="en-US" dirty="0"/>
              <a:t>			for(</a:t>
            </a:r>
            <a:r>
              <a:rPr lang="en-US" dirty="0" err="1"/>
              <a:t>int</a:t>
            </a:r>
            <a:r>
              <a:rPr lang="en-US" dirty="0"/>
              <a:t> </a:t>
            </a:r>
            <a:r>
              <a:rPr lang="en-US" dirty="0" err="1"/>
              <a:t>i</a:t>
            </a:r>
            <a:r>
              <a:rPr lang="en-US" dirty="0"/>
              <a:t>=0;i&lt;</a:t>
            </a:r>
            <a:r>
              <a:rPr lang="en-US" dirty="0" err="1"/>
              <a:t>scores.length;i</a:t>
            </a:r>
            <a:r>
              <a:rPr lang="en-US" dirty="0"/>
              <a:t>++)</a:t>
            </a:r>
          </a:p>
          <a:p>
            <a:pPr>
              <a:buNone/>
            </a:pPr>
            <a:r>
              <a:rPr lang="en-US" dirty="0"/>
              <a:t>			total+=scores[</a:t>
            </a:r>
            <a:r>
              <a:rPr lang="en-US" dirty="0" err="1"/>
              <a:t>i</a:t>
            </a:r>
            <a:r>
              <a:rPr lang="en-US" dirty="0"/>
              <a:t>];</a:t>
            </a:r>
          </a:p>
          <a:p>
            <a:pPr>
              <a:buNone/>
            </a:pPr>
            <a:r>
              <a:rPr lang="en-US" dirty="0"/>
              <a:t>			</a:t>
            </a:r>
            <a:r>
              <a:rPr lang="en-US" dirty="0" err="1"/>
              <a:t>System.out.println</a:t>
            </a:r>
            <a:r>
              <a:rPr lang="en-US" dirty="0"/>
              <a:t>(“Scores total=” + total);</a:t>
            </a:r>
          </a:p>
          <a:p>
            <a:pPr>
              <a:buNone/>
            </a:pPr>
            <a:r>
              <a:rPr lang="en-US" dirty="0"/>
              <a:t>		}</a:t>
            </a:r>
          </a:p>
          <a:p>
            <a:pPr>
              <a:buNone/>
            </a:pPr>
            <a:r>
              <a:rPr lang="en-US" dirty="0"/>
              <a:t>	   }</a:t>
            </a:r>
          </a:p>
          <a:p>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a:t>
            </a:r>
            <a:r>
              <a:rPr lang="en-US" dirty="0" err="1"/>
              <a:t>foreach</a:t>
            </a:r>
            <a:r>
              <a:rPr lang="en-US" dirty="0"/>
              <a:t> Loops</a:t>
            </a:r>
          </a:p>
        </p:txBody>
      </p:sp>
      <p:sp>
        <p:nvSpPr>
          <p:cNvPr id="3" name="Content Placeholder 2"/>
          <p:cNvSpPr>
            <a:spLocks noGrp="1"/>
          </p:cNvSpPr>
          <p:nvPr>
            <p:ph sz="quarter" idx="1"/>
          </p:nvPr>
        </p:nvSpPr>
        <p:spPr/>
        <p:txBody>
          <a:bodyPr/>
          <a:lstStyle/>
          <a:p>
            <a:r>
              <a:rPr lang="en-US" dirty="0"/>
              <a:t>JDK 1.5 introduced a new for loop known as </a:t>
            </a:r>
            <a:r>
              <a:rPr lang="en-US" dirty="0" err="1"/>
              <a:t>foreach</a:t>
            </a:r>
            <a:r>
              <a:rPr lang="en-US" dirty="0"/>
              <a:t> loop or enhanced for loop, which enables you to traverse the complete array sequentially without using an index variable.</a:t>
            </a:r>
          </a:p>
        </p:txBody>
      </p:sp>
      <p:pic>
        <p:nvPicPr>
          <p:cNvPr id="4" name="Picture 3" descr="img26.PNG"/>
          <p:cNvPicPr>
            <a:picLocks noChangeAspect="1"/>
          </p:cNvPicPr>
          <p:nvPr/>
        </p:nvPicPr>
        <p:blipFill>
          <a:blip r:embed="rId2"/>
          <a:stretch>
            <a:fillRect/>
          </a:stretch>
        </p:blipFill>
        <p:spPr>
          <a:xfrm>
            <a:off x="2362200" y="2362200"/>
            <a:ext cx="5638800" cy="4067743"/>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Copying arrays</a:t>
            </a:r>
          </a:p>
        </p:txBody>
      </p:sp>
      <p:sp>
        <p:nvSpPr>
          <p:cNvPr id="3" name="Content Placeholder 2"/>
          <p:cNvSpPr>
            <a:spLocks noGrp="1"/>
          </p:cNvSpPr>
          <p:nvPr>
            <p:ph sz="quarter" idx="1"/>
          </p:nvPr>
        </p:nvSpPr>
        <p:spPr/>
        <p:txBody>
          <a:bodyPr/>
          <a:lstStyle/>
          <a:p>
            <a:r>
              <a:rPr lang="en-US" dirty="0"/>
              <a:t>Arrays are reference types, so by declaring a reference and assigning it to an existing array, you are not creating two objects, you are just creating two references that point to the same array.</a:t>
            </a:r>
          </a:p>
          <a:p>
            <a:r>
              <a:rPr lang="en-US" dirty="0"/>
              <a:t>Manipulation of one these objects will affect the other.</a:t>
            </a:r>
          </a:p>
          <a:p>
            <a:endParaRPr lang="en-US" dirty="0"/>
          </a:p>
          <a:p>
            <a:endParaRPr lang="en-US" dirty="0"/>
          </a:p>
        </p:txBody>
      </p:sp>
      <p:pic>
        <p:nvPicPr>
          <p:cNvPr id="4" name="Picture 3" descr="img27.PNG"/>
          <p:cNvPicPr>
            <a:picLocks noChangeAspect="1"/>
          </p:cNvPicPr>
          <p:nvPr/>
        </p:nvPicPr>
        <p:blipFill>
          <a:blip r:embed="rId2"/>
          <a:stretch>
            <a:fillRect/>
          </a:stretch>
        </p:blipFill>
        <p:spPr>
          <a:xfrm>
            <a:off x="762000" y="3429000"/>
            <a:ext cx="6493907" cy="233848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63562"/>
          </a:xfrm>
        </p:spPr>
        <p:txBody>
          <a:bodyPr/>
          <a:lstStyle/>
          <a:p>
            <a:r>
              <a:rPr lang="en-US" dirty="0"/>
              <a:t>Example-</a:t>
            </a:r>
          </a:p>
        </p:txBody>
      </p:sp>
      <p:pic>
        <p:nvPicPr>
          <p:cNvPr id="4" name="Content Placeholder 3" descr="img28.PNG"/>
          <p:cNvPicPr>
            <a:picLocks noGrp="1" noChangeAspect="1"/>
          </p:cNvPicPr>
          <p:nvPr>
            <p:ph sz="quarter" idx="1"/>
          </p:nvPr>
        </p:nvPicPr>
        <p:blipFill>
          <a:blip r:embed="rId2"/>
          <a:stretch>
            <a:fillRect/>
          </a:stretch>
        </p:blipFill>
        <p:spPr>
          <a:xfrm>
            <a:off x="685800" y="914400"/>
            <a:ext cx="6400800" cy="4659585"/>
          </a:xfrm>
        </p:spPr>
      </p:pic>
      <p:pic>
        <p:nvPicPr>
          <p:cNvPr id="5" name="Picture 4" descr="img29.PNG"/>
          <p:cNvPicPr>
            <a:picLocks noChangeAspect="1"/>
          </p:cNvPicPr>
          <p:nvPr/>
        </p:nvPicPr>
        <p:blipFill>
          <a:blip r:embed="rId3"/>
          <a:stretch>
            <a:fillRect/>
          </a:stretch>
        </p:blipFill>
        <p:spPr>
          <a:xfrm>
            <a:off x="6019800" y="5029200"/>
            <a:ext cx="1886213" cy="154326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Otherways</a:t>
            </a:r>
            <a:r>
              <a:rPr lang="en-US" dirty="0"/>
              <a:t> to make copy of an array</a:t>
            </a:r>
          </a:p>
        </p:txBody>
      </p:sp>
      <p:sp>
        <p:nvSpPr>
          <p:cNvPr id="3" name="Content Placeholder 2"/>
          <p:cNvSpPr>
            <a:spLocks noGrp="1"/>
          </p:cNvSpPr>
          <p:nvPr>
            <p:ph sz="quarter" idx="1"/>
          </p:nvPr>
        </p:nvSpPr>
        <p:spPr/>
        <p:txBody>
          <a:bodyPr/>
          <a:lstStyle/>
          <a:p>
            <a:r>
              <a:rPr lang="en-US" dirty="0"/>
              <a:t>Iterating over  an array</a:t>
            </a:r>
          </a:p>
          <a:p>
            <a:r>
              <a:rPr lang="en-US" dirty="0"/>
              <a:t>Using Clone()</a:t>
            </a:r>
          </a:p>
          <a:p>
            <a:r>
              <a:rPr lang="en-US" dirty="0"/>
              <a:t>Using </a:t>
            </a:r>
            <a:r>
              <a:rPr lang="en-US" dirty="0" err="1"/>
              <a:t>System.arraycopy</a:t>
            </a:r>
            <a:r>
              <a:rPr lang="en-US" dirty="0"/>
              <a: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1)Iterating over an array</a:t>
            </a:r>
          </a:p>
        </p:txBody>
      </p:sp>
      <p:pic>
        <p:nvPicPr>
          <p:cNvPr id="4" name="Content Placeholder 3" descr="img29.PNG"/>
          <p:cNvPicPr>
            <a:picLocks noGrp="1" noChangeAspect="1"/>
          </p:cNvPicPr>
          <p:nvPr>
            <p:ph sz="quarter" idx="1"/>
          </p:nvPr>
        </p:nvPicPr>
        <p:blipFill>
          <a:blip r:embed="rId2"/>
          <a:stretch>
            <a:fillRect/>
          </a:stretch>
        </p:blipFill>
        <p:spPr>
          <a:xfrm>
            <a:off x="914400" y="1066800"/>
            <a:ext cx="4772266" cy="5029200"/>
          </a:xfrm>
        </p:spPr>
      </p:pic>
      <p:pic>
        <p:nvPicPr>
          <p:cNvPr id="5" name="Picture 4" descr="img30.PNG"/>
          <p:cNvPicPr>
            <a:picLocks noChangeAspect="1"/>
          </p:cNvPicPr>
          <p:nvPr/>
        </p:nvPicPr>
        <p:blipFill>
          <a:blip r:embed="rId3"/>
          <a:stretch>
            <a:fillRect/>
          </a:stretch>
        </p:blipFill>
        <p:spPr>
          <a:xfrm>
            <a:off x="5943600" y="3200400"/>
            <a:ext cx="2514600" cy="224917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2)Using Clone()</a:t>
            </a:r>
          </a:p>
        </p:txBody>
      </p:sp>
      <p:pic>
        <p:nvPicPr>
          <p:cNvPr id="4" name="Content Placeholder 3" descr="img31.PNG"/>
          <p:cNvPicPr>
            <a:picLocks noGrp="1" noChangeAspect="1"/>
          </p:cNvPicPr>
          <p:nvPr>
            <p:ph sz="quarter" idx="1"/>
          </p:nvPr>
        </p:nvPicPr>
        <p:blipFill>
          <a:blip r:embed="rId2"/>
          <a:stretch>
            <a:fillRect/>
          </a:stretch>
        </p:blipFill>
        <p:spPr>
          <a:xfrm>
            <a:off x="838200" y="1295400"/>
            <a:ext cx="5230252" cy="4030880"/>
          </a:xfrm>
        </p:spPr>
      </p:pic>
      <p:pic>
        <p:nvPicPr>
          <p:cNvPr id="5" name="Picture 4" descr="img32.PNG"/>
          <p:cNvPicPr>
            <a:picLocks noChangeAspect="1"/>
          </p:cNvPicPr>
          <p:nvPr/>
        </p:nvPicPr>
        <p:blipFill>
          <a:blip r:embed="rId3"/>
          <a:stretch>
            <a:fillRect/>
          </a:stretch>
        </p:blipFill>
        <p:spPr>
          <a:xfrm>
            <a:off x="6172200" y="3352800"/>
            <a:ext cx="2165497" cy="19812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3)Using </a:t>
            </a:r>
            <a:r>
              <a:rPr lang="en-US" dirty="0" err="1"/>
              <a:t>ArrayCopy</a:t>
            </a:r>
            <a:r>
              <a:rPr lang="en-US" dirty="0"/>
              <a:t>()</a:t>
            </a:r>
          </a:p>
        </p:txBody>
      </p:sp>
      <p:pic>
        <p:nvPicPr>
          <p:cNvPr id="4" name="Content Placeholder 3" descr="img33.PNG"/>
          <p:cNvPicPr>
            <a:picLocks noGrp="1" noChangeAspect="1"/>
          </p:cNvPicPr>
          <p:nvPr>
            <p:ph sz="quarter" idx="1"/>
          </p:nvPr>
        </p:nvPicPr>
        <p:blipFill>
          <a:blip r:embed="rId2"/>
          <a:stretch>
            <a:fillRect/>
          </a:stretch>
        </p:blipFill>
        <p:spPr>
          <a:xfrm>
            <a:off x="762000" y="1143000"/>
            <a:ext cx="4848477" cy="5015223"/>
          </a:xfrm>
        </p:spPr>
      </p:pic>
      <p:pic>
        <p:nvPicPr>
          <p:cNvPr id="5" name="Picture 4" descr="img34.PNG"/>
          <p:cNvPicPr>
            <a:picLocks noChangeAspect="1"/>
          </p:cNvPicPr>
          <p:nvPr/>
        </p:nvPicPr>
        <p:blipFill>
          <a:blip r:embed="rId3"/>
          <a:stretch>
            <a:fillRect/>
          </a:stretch>
        </p:blipFill>
        <p:spPr>
          <a:xfrm>
            <a:off x="5943600" y="3581400"/>
            <a:ext cx="2462761" cy="20479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56AF84-7F90-4340-8CE4-D9788E4466C6}"/>
              </a:ext>
            </a:extLst>
          </p:cNvPr>
          <p:cNvSpPr>
            <a:spLocks noGrp="1"/>
          </p:cNvSpPr>
          <p:nvPr>
            <p:ph type="title"/>
          </p:nvPr>
        </p:nvSpPr>
        <p:spPr/>
        <p:txBody>
          <a:bodyPr/>
          <a:lstStyle/>
          <a:p>
            <a:r>
              <a:rPr lang="en-US" dirty="0"/>
              <a:t>Why java is </a:t>
            </a:r>
            <a:r>
              <a:rPr lang="en-US"/>
              <a:t>platform independent?</a:t>
            </a:r>
          </a:p>
        </p:txBody>
      </p:sp>
      <p:pic>
        <p:nvPicPr>
          <p:cNvPr id="5" name="Content Placeholder 4">
            <a:extLst>
              <a:ext uri="{FF2B5EF4-FFF2-40B4-BE49-F238E27FC236}">
                <a16:creationId xmlns="" xmlns:a16="http://schemas.microsoft.com/office/drawing/2014/main" id="{DA323B6B-E6EB-DA43-97C4-F4EE44676925}"/>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90600" y="1676400"/>
            <a:ext cx="6587068" cy="3087688"/>
          </a:xfrm>
        </p:spPr>
      </p:pic>
    </p:spTree>
    <p:extLst>
      <p:ext uri="{BB962C8B-B14F-4D97-AF65-F5344CB8AC3E}">
        <p14:creationId xmlns:p14="http://schemas.microsoft.com/office/powerpoint/2010/main" val="155484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Multidimensional Array</a:t>
            </a:r>
          </a:p>
        </p:txBody>
      </p:sp>
      <p:sp>
        <p:nvSpPr>
          <p:cNvPr id="3" name="Content Placeholder 2"/>
          <p:cNvSpPr>
            <a:spLocks noGrp="1"/>
          </p:cNvSpPr>
          <p:nvPr>
            <p:ph sz="quarter" idx="1"/>
          </p:nvPr>
        </p:nvSpPr>
        <p:spPr/>
        <p:txBody>
          <a:bodyPr/>
          <a:lstStyle/>
          <a:p>
            <a:r>
              <a:rPr lang="en-US" dirty="0"/>
              <a:t>In java multidimensional arrays are actually arrays of arrays. To declare a multidimensional array  variable, specify each additional  index using another set of square brackets.</a:t>
            </a:r>
          </a:p>
          <a:p>
            <a:pPr lvl="1">
              <a:buNone/>
            </a:pPr>
            <a:r>
              <a:rPr lang="en-US" dirty="0"/>
              <a:t>		int </a:t>
            </a:r>
            <a:r>
              <a:rPr lang="en-US" dirty="0" err="1"/>
              <a:t>two_array</a:t>
            </a:r>
            <a:r>
              <a:rPr lang="en-US" dirty="0"/>
              <a:t> [] [] = new int [4][5] </a:t>
            </a:r>
          </a:p>
          <a:p>
            <a:r>
              <a:rPr lang="en-US" dirty="0"/>
              <a:t>In above declared two dimensional array, left index determines row and right index determines column.</a:t>
            </a:r>
          </a:p>
          <a:p>
            <a:endParaRPr lang="en-US" dirty="0"/>
          </a:p>
        </p:txBody>
      </p:sp>
      <p:pic>
        <p:nvPicPr>
          <p:cNvPr id="4" name="Picture 3" descr="img36.PNG"/>
          <p:cNvPicPr>
            <a:picLocks noChangeAspect="1"/>
          </p:cNvPicPr>
          <p:nvPr/>
        </p:nvPicPr>
        <p:blipFill>
          <a:blip r:embed="rId2"/>
          <a:stretch>
            <a:fillRect/>
          </a:stretch>
        </p:blipFill>
        <p:spPr>
          <a:xfrm>
            <a:off x="838200" y="3581400"/>
            <a:ext cx="5408450" cy="1905000"/>
          </a:xfrm>
          <a:prstGeom prst="rect">
            <a:avLst/>
          </a:prstGeom>
        </p:spPr>
      </p:pic>
      <p:sp>
        <p:nvSpPr>
          <p:cNvPr id="5" name="Rectangle 4"/>
          <p:cNvSpPr/>
          <p:nvPr/>
        </p:nvSpPr>
        <p:spPr>
          <a:xfrm>
            <a:off x="990600" y="5715000"/>
            <a:ext cx="5867400" cy="369332"/>
          </a:xfrm>
          <a:prstGeom prst="rect">
            <a:avLst/>
          </a:prstGeom>
        </p:spPr>
        <p:txBody>
          <a:bodyPr wrap="square">
            <a:spAutoFit/>
          </a:bodyPr>
          <a:lstStyle/>
          <a:p>
            <a:r>
              <a:rPr lang="en-US" dirty="0"/>
              <a:t>Ex :  </a:t>
            </a:r>
            <a:r>
              <a:rPr lang="en-US" dirty="0" err="1"/>
              <a:t>int</a:t>
            </a:r>
            <a:r>
              <a:rPr lang="en-US" dirty="0"/>
              <a:t> marks[][] = new </a:t>
            </a:r>
            <a:r>
              <a:rPr lang="en-US" dirty="0" err="1"/>
              <a:t>int</a:t>
            </a:r>
            <a:r>
              <a:rPr lang="en-US" dirty="0"/>
              <a:t>[3][3]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dirty="0"/>
              <a:t>When you allocate memory for a multidimensional array, you need only specify the memory for the first (leftmost) dimension. You can allocate the remaining dimensions separately. </a:t>
            </a:r>
          </a:p>
          <a:p>
            <a:r>
              <a:rPr lang="en-US" dirty="0"/>
              <a:t>For example, this following code allocates memory for the first dimension of marks when it is declared. It allocates the second dimension manually.</a:t>
            </a:r>
          </a:p>
          <a:p>
            <a:r>
              <a:rPr lang="en-US" dirty="0" err="1"/>
              <a:t>int</a:t>
            </a:r>
            <a:r>
              <a:rPr lang="en-US" dirty="0"/>
              <a:t> marks[][] = new </a:t>
            </a:r>
            <a:r>
              <a:rPr lang="en-US" dirty="0" err="1"/>
              <a:t>int</a:t>
            </a:r>
            <a:r>
              <a:rPr lang="en-US" dirty="0"/>
              <a:t>[4][];</a:t>
            </a:r>
          </a:p>
          <a:p>
            <a:r>
              <a:rPr lang="en-US" dirty="0"/>
              <a:t>marks[0] = new </a:t>
            </a:r>
            <a:r>
              <a:rPr lang="en-US" dirty="0" err="1"/>
              <a:t>int</a:t>
            </a:r>
            <a:r>
              <a:rPr lang="en-US" dirty="0"/>
              <a:t>[5];</a:t>
            </a:r>
          </a:p>
          <a:p>
            <a:r>
              <a:rPr lang="en-US" dirty="0"/>
              <a:t>marks[1] = new </a:t>
            </a:r>
            <a:r>
              <a:rPr lang="en-US" dirty="0" err="1"/>
              <a:t>int</a:t>
            </a:r>
            <a:r>
              <a:rPr lang="en-US" dirty="0"/>
              <a:t>[5];</a:t>
            </a:r>
          </a:p>
          <a:p>
            <a:r>
              <a:rPr lang="en-US" dirty="0"/>
              <a:t>marks[2] = new </a:t>
            </a:r>
            <a:r>
              <a:rPr lang="en-US" dirty="0" err="1"/>
              <a:t>int</a:t>
            </a:r>
            <a:r>
              <a:rPr lang="en-US" dirty="0"/>
              <a:t>[5];</a:t>
            </a:r>
          </a:p>
          <a:p>
            <a:r>
              <a:rPr lang="en-US" dirty="0"/>
              <a:t>marks[3] = new </a:t>
            </a:r>
            <a:r>
              <a:rPr lang="en-US" dirty="0" err="1"/>
              <a:t>int</a:t>
            </a:r>
            <a:r>
              <a:rPr lang="en-US" dirty="0"/>
              <a:t>[5];</a:t>
            </a:r>
          </a:p>
          <a:p>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sz="quarter" idx="1"/>
          </p:nvPr>
        </p:nvSpPr>
        <p:spPr/>
        <p:txBody>
          <a:bodyPr/>
          <a:lstStyle/>
          <a:p>
            <a:r>
              <a:rPr lang="en-US" dirty="0"/>
              <a:t>Manually allocate differing size second dimensions.</a:t>
            </a:r>
          </a:p>
          <a:p>
            <a:endParaRPr lang="en-US" dirty="0"/>
          </a:p>
        </p:txBody>
      </p:sp>
      <p:pic>
        <p:nvPicPr>
          <p:cNvPr id="4" name="Picture 3" descr="img37.PNG"/>
          <p:cNvPicPr>
            <a:picLocks noChangeAspect="1"/>
          </p:cNvPicPr>
          <p:nvPr/>
        </p:nvPicPr>
        <p:blipFill>
          <a:blip r:embed="rId2"/>
          <a:stretch>
            <a:fillRect/>
          </a:stretch>
        </p:blipFill>
        <p:spPr>
          <a:xfrm>
            <a:off x="990600" y="1524000"/>
            <a:ext cx="4786534" cy="4725038"/>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array Declaration  Syntax</a:t>
            </a:r>
          </a:p>
        </p:txBody>
      </p:sp>
      <p:sp>
        <p:nvSpPr>
          <p:cNvPr id="3" name="Content Placeholder 2"/>
          <p:cNvSpPr>
            <a:spLocks noGrp="1"/>
          </p:cNvSpPr>
          <p:nvPr>
            <p:ph sz="quarter" idx="1"/>
          </p:nvPr>
        </p:nvSpPr>
        <p:spPr/>
        <p:txBody>
          <a:bodyPr/>
          <a:lstStyle/>
          <a:p>
            <a:r>
              <a:rPr lang="en-US" dirty="0"/>
              <a:t>Datatype </a:t>
            </a:r>
            <a:r>
              <a:rPr lang="en-US" dirty="0" err="1"/>
              <a:t>name_of_array</a:t>
            </a:r>
            <a:r>
              <a:rPr lang="en-US" dirty="0"/>
              <a:t> [ ] ;</a:t>
            </a:r>
          </a:p>
          <a:p>
            <a:r>
              <a:rPr lang="en-US" dirty="0"/>
              <a:t>Datatype [ ] </a:t>
            </a:r>
            <a:r>
              <a:rPr lang="en-US" dirty="0" err="1"/>
              <a:t>name_of_array</a:t>
            </a:r>
            <a:r>
              <a:rPr lang="en-US" dirty="0"/>
              <a:t>;</a:t>
            </a:r>
          </a:p>
          <a:p>
            <a:pPr lvl="3">
              <a:buNone/>
            </a:pPr>
            <a:r>
              <a:rPr lang="en-US" sz="1800" dirty="0"/>
              <a:t>int a1[ ] = new int[3];</a:t>
            </a:r>
          </a:p>
          <a:p>
            <a:pPr lvl="3">
              <a:buNone/>
            </a:pPr>
            <a:r>
              <a:rPr lang="en-US" sz="1800" dirty="0"/>
              <a:t>int [ ] a1 = new int[3];</a:t>
            </a:r>
          </a:p>
          <a:p>
            <a:pPr lvl="3">
              <a:buNone/>
            </a:pPr>
            <a:r>
              <a:rPr lang="en-US" sz="1800" dirty="0"/>
              <a:t>int a1[ ][ ] = new int [4][5];</a:t>
            </a:r>
          </a:p>
          <a:p>
            <a:pPr lvl="3">
              <a:buNone/>
            </a:pPr>
            <a:r>
              <a:rPr lang="en-US" sz="1800" dirty="0"/>
              <a:t>int [ ][ ]a1 = new int [3][4];</a:t>
            </a:r>
          </a:p>
          <a:p>
            <a:pPr lvl="3">
              <a:buNone/>
            </a:pPr>
            <a:r>
              <a:rPr lang="en-US" sz="1800" dirty="0"/>
              <a:t>int </a:t>
            </a:r>
            <a:r>
              <a:rPr lang="en-US" sz="1800"/>
              <a:t>[ ] a1</a:t>
            </a:r>
            <a:r>
              <a:rPr lang="en-US" sz="1800" dirty="0"/>
              <a:t>,a2,a3;</a:t>
            </a:r>
          </a:p>
          <a:p>
            <a:pPr lvl="3">
              <a:buNone/>
            </a:pPr>
            <a:r>
              <a:rPr lang="en-US" sz="1800" dirty="0"/>
              <a:t>int a1[ ], a2[ ],a3[ ];</a:t>
            </a:r>
          </a:p>
          <a:p>
            <a:pPr lvl="3">
              <a:buNone/>
            </a:pPr>
            <a:endParaRPr lang="en-US" sz="1800" dirty="0"/>
          </a:p>
          <a:p>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Command Line Arguments</a:t>
            </a:r>
          </a:p>
        </p:txBody>
      </p:sp>
      <p:sp>
        <p:nvSpPr>
          <p:cNvPr id="3" name="Content Placeholder 2"/>
          <p:cNvSpPr>
            <a:spLocks noGrp="1"/>
          </p:cNvSpPr>
          <p:nvPr>
            <p:ph sz="quarter" idx="1"/>
          </p:nvPr>
        </p:nvSpPr>
        <p:spPr/>
        <p:txBody>
          <a:bodyPr/>
          <a:lstStyle/>
          <a:p>
            <a:r>
              <a:rPr lang="en-US" dirty="0"/>
              <a:t>A command-line argument is the information that directly follows the   program’s name on the command line when it is executed. </a:t>
            </a:r>
          </a:p>
          <a:p>
            <a:r>
              <a:rPr lang="en-US" dirty="0"/>
              <a:t>To access the command-line arguments inside a Java program is quite easy—they are stored as strings in the String array passed to main( ). </a:t>
            </a:r>
          </a:p>
          <a:p>
            <a:r>
              <a:rPr lang="en-US" dirty="0"/>
              <a:t>For example, the following program displays all of the command-line arguments that it is called with:</a:t>
            </a:r>
          </a:p>
          <a:p>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pic>
        <p:nvPicPr>
          <p:cNvPr id="4" name="Content Placeholder 3" descr="img38.PNG"/>
          <p:cNvPicPr>
            <a:picLocks noGrp="1" noChangeAspect="1"/>
          </p:cNvPicPr>
          <p:nvPr>
            <p:ph sz="quarter" idx="1"/>
          </p:nvPr>
        </p:nvPicPr>
        <p:blipFill>
          <a:blip r:embed="rId2"/>
          <a:stretch>
            <a:fillRect/>
          </a:stretch>
        </p:blipFill>
        <p:spPr>
          <a:xfrm>
            <a:off x="1143000" y="1143000"/>
            <a:ext cx="6477000" cy="5072432"/>
          </a:xfr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Operators</a:t>
            </a:r>
          </a:p>
        </p:txBody>
      </p:sp>
      <p:sp>
        <p:nvSpPr>
          <p:cNvPr id="3" name="Content Placeholder 2"/>
          <p:cNvSpPr>
            <a:spLocks noGrp="1"/>
          </p:cNvSpPr>
          <p:nvPr>
            <p:ph sz="quarter" idx="1"/>
          </p:nvPr>
        </p:nvSpPr>
        <p:spPr/>
        <p:txBody>
          <a:bodyPr/>
          <a:lstStyle/>
          <a:p>
            <a:r>
              <a:rPr lang="en-US" dirty="0"/>
              <a:t>Java provides a rich operator environment. Most of its operators can   be divided into the following four groups: </a:t>
            </a:r>
          </a:p>
          <a:p>
            <a:pPr lvl="1"/>
            <a:r>
              <a:rPr lang="en-US" dirty="0"/>
              <a:t>Arithmetic</a:t>
            </a:r>
          </a:p>
          <a:p>
            <a:pPr lvl="1"/>
            <a:r>
              <a:rPr lang="en-US" dirty="0"/>
              <a:t>Bitwise</a:t>
            </a:r>
          </a:p>
          <a:p>
            <a:pPr lvl="1"/>
            <a:r>
              <a:rPr lang="en-US" dirty="0"/>
              <a:t>Relational</a:t>
            </a:r>
          </a:p>
          <a:p>
            <a:pPr lvl="1"/>
            <a:r>
              <a:rPr lang="en-US" dirty="0"/>
              <a:t>Logical</a:t>
            </a:r>
          </a:p>
          <a:p>
            <a:endParaRPr lang="en-US" dirty="0"/>
          </a:p>
          <a:p>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Arithmetic Operators</a:t>
            </a:r>
          </a:p>
        </p:txBody>
      </p:sp>
      <p:sp>
        <p:nvSpPr>
          <p:cNvPr id="3" name="Content Placeholder 2"/>
          <p:cNvSpPr>
            <a:spLocks noGrp="1"/>
          </p:cNvSpPr>
          <p:nvPr>
            <p:ph sz="quarter" idx="1"/>
          </p:nvPr>
        </p:nvSpPr>
        <p:spPr>
          <a:xfrm>
            <a:off x="457200" y="1066800"/>
            <a:ext cx="7467600" cy="1219200"/>
          </a:xfrm>
        </p:spPr>
        <p:txBody>
          <a:bodyPr>
            <a:normAutofit fontScale="92500" lnSpcReduction="10000"/>
          </a:bodyPr>
          <a:lstStyle/>
          <a:p>
            <a:r>
              <a:rPr lang="en-US" dirty="0"/>
              <a:t>Arithmetic operators are used in mathematical expressions in the same way that they are used in algebra. </a:t>
            </a:r>
          </a:p>
          <a:p>
            <a:r>
              <a:rPr lang="en-US" dirty="0"/>
              <a:t>The following table lists the arithmetic operators (Assume integer variable A holds 10 and variable B holds 20)</a:t>
            </a:r>
          </a:p>
        </p:txBody>
      </p:sp>
      <p:pic>
        <p:nvPicPr>
          <p:cNvPr id="4" name="Picture 3" descr="img39.PNG"/>
          <p:cNvPicPr>
            <a:picLocks noChangeAspect="1"/>
          </p:cNvPicPr>
          <p:nvPr/>
        </p:nvPicPr>
        <p:blipFill>
          <a:blip r:embed="rId2"/>
          <a:stretch>
            <a:fillRect/>
          </a:stretch>
        </p:blipFill>
        <p:spPr>
          <a:xfrm>
            <a:off x="990600" y="2286000"/>
            <a:ext cx="6934200" cy="4382112"/>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Relational Operators</a:t>
            </a:r>
          </a:p>
        </p:txBody>
      </p:sp>
      <p:sp>
        <p:nvSpPr>
          <p:cNvPr id="3" name="Content Placeholder 2"/>
          <p:cNvSpPr>
            <a:spLocks noGrp="1"/>
          </p:cNvSpPr>
          <p:nvPr>
            <p:ph sz="quarter" idx="1"/>
          </p:nvPr>
        </p:nvSpPr>
        <p:spPr>
          <a:xfrm>
            <a:off x="457200" y="1066800"/>
            <a:ext cx="7467600" cy="1066800"/>
          </a:xfrm>
        </p:spPr>
        <p:txBody>
          <a:bodyPr>
            <a:normAutofit fontScale="85000" lnSpcReduction="20000"/>
          </a:bodyPr>
          <a:lstStyle/>
          <a:p>
            <a:r>
              <a:rPr lang="en-US" dirty="0"/>
              <a:t>The </a:t>
            </a:r>
            <a:r>
              <a:rPr lang="en-US" i="1" dirty="0"/>
              <a:t>relational operators </a:t>
            </a:r>
            <a:r>
              <a:rPr lang="en-US" dirty="0"/>
              <a:t>determine the relationship that    one operand has to the other. Specifically, they determine equality and ordering. </a:t>
            </a:r>
          </a:p>
          <a:p>
            <a:r>
              <a:rPr lang="en-US" dirty="0"/>
              <a:t>Assume variable A holds 10 and variable B holds 20</a:t>
            </a:r>
          </a:p>
        </p:txBody>
      </p:sp>
      <p:pic>
        <p:nvPicPr>
          <p:cNvPr id="4" name="Picture 3" descr="img40.PNG"/>
          <p:cNvPicPr>
            <a:picLocks noChangeAspect="1"/>
          </p:cNvPicPr>
          <p:nvPr/>
        </p:nvPicPr>
        <p:blipFill>
          <a:blip r:embed="rId2"/>
          <a:stretch>
            <a:fillRect/>
          </a:stretch>
        </p:blipFill>
        <p:spPr>
          <a:xfrm>
            <a:off x="914400" y="2057400"/>
            <a:ext cx="6934200" cy="4572638"/>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Bitwise Operators</a:t>
            </a:r>
          </a:p>
        </p:txBody>
      </p:sp>
      <p:sp>
        <p:nvSpPr>
          <p:cNvPr id="3" name="Content Placeholder 2"/>
          <p:cNvSpPr>
            <a:spLocks noGrp="1"/>
          </p:cNvSpPr>
          <p:nvPr>
            <p:ph sz="quarter" idx="1"/>
          </p:nvPr>
        </p:nvSpPr>
        <p:spPr/>
        <p:txBody>
          <a:bodyPr/>
          <a:lstStyle/>
          <a:p>
            <a:r>
              <a:rPr lang="en-US" dirty="0"/>
              <a:t>Java defines several bitwise operators, which can be applied to the integer types, long, </a:t>
            </a:r>
            <a:r>
              <a:rPr lang="en-US" dirty="0" err="1"/>
              <a:t>int</a:t>
            </a:r>
            <a:r>
              <a:rPr lang="en-US" dirty="0"/>
              <a:t>, short, char, and byte.</a:t>
            </a:r>
          </a:p>
          <a:p>
            <a:r>
              <a:rPr lang="en-US" dirty="0"/>
              <a:t>Bitwise operator works on bits and performs bit-by-bit operation. Assume if a = 60 and b = 13; now in binary format they will be as follows −</a:t>
            </a:r>
          </a:p>
          <a:p>
            <a:pPr lvl="8">
              <a:buNone/>
            </a:pPr>
            <a:r>
              <a:rPr lang="en-US" sz="1800" dirty="0">
                <a:solidFill>
                  <a:schemeClr val="tx1"/>
                </a:solidFill>
              </a:rPr>
              <a:t>a = 0011 1100</a:t>
            </a:r>
          </a:p>
          <a:p>
            <a:pPr lvl="8">
              <a:buNone/>
            </a:pPr>
            <a:r>
              <a:rPr lang="en-US" sz="1800" dirty="0">
                <a:solidFill>
                  <a:schemeClr val="tx1"/>
                </a:solidFill>
              </a:rPr>
              <a:t>b = 0000 1101</a:t>
            </a:r>
          </a:p>
          <a:p>
            <a:r>
              <a:rPr lang="en-US" dirty="0" err="1"/>
              <a:t>a&amp;b</a:t>
            </a:r>
            <a:r>
              <a:rPr lang="en-US" dirty="0"/>
              <a:t> = 0000 1100</a:t>
            </a:r>
          </a:p>
          <a:p>
            <a:r>
              <a:rPr lang="en-US" dirty="0" err="1"/>
              <a:t>a|b</a:t>
            </a:r>
            <a:r>
              <a:rPr lang="en-US" dirty="0"/>
              <a:t> = 0011 1101</a:t>
            </a:r>
          </a:p>
          <a:p>
            <a:r>
              <a:rPr lang="en-US" dirty="0" err="1"/>
              <a:t>a^b</a:t>
            </a:r>
            <a:r>
              <a:rPr lang="en-US" dirty="0"/>
              <a:t> = 0011 0001</a:t>
            </a:r>
          </a:p>
          <a:p>
            <a:r>
              <a:rPr lang="en-US" dirty="0"/>
              <a:t>~a  = 1100 0011</a:t>
            </a:r>
          </a:p>
          <a:p>
            <a:r>
              <a:rPr lang="en-US" dirty="0"/>
              <a:t>The following table lists the bitwise operators −</a:t>
            </a:r>
          </a:p>
          <a:p>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27171</TotalTime>
  <Words>13579</Words>
  <Application>Microsoft Office PowerPoint</Application>
  <PresentationFormat>On-screen Show (4:3)</PresentationFormat>
  <Paragraphs>1807</Paragraphs>
  <Slides>298</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298</vt:i4>
      </vt:variant>
    </vt:vector>
  </HeadingPairs>
  <TitlesOfParts>
    <vt:vector size="300" baseType="lpstr">
      <vt:lpstr>Oriel</vt:lpstr>
      <vt:lpstr>Picture</vt:lpstr>
      <vt:lpstr>Unit-I </vt:lpstr>
      <vt:lpstr>Overview</vt:lpstr>
      <vt:lpstr>Introduction</vt:lpstr>
      <vt:lpstr>History</vt:lpstr>
      <vt:lpstr>Java vs C++</vt:lpstr>
      <vt:lpstr>Java Features</vt:lpstr>
      <vt:lpstr>Contd…</vt:lpstr>
      <vt:lpstr>Contd…</vt:lpstr>
      <vt:lpstr>Why java is platform independent?</vt:lpstr>
      <vt:lpstr> Working of Java</vt:lpstr>
      <vt:lpstr> Bytecode</vt:lpstr>
      <vt:lpstr>Contd… </vt:lpstr>
      <vt:lpstr>Java Virtual Machine (JVM)</vt:lpstr>
      <vt:lpstr>Contd…</vt:lpstr>
      <vt:lpstr>Java Runtime Environment (JRE)</vt:lpstr>
      <vt:lpstr>Java Development Kit (JDK) </vt:lpstr>
      <vt:lpstr>Difference between JDK, JRE, and JVM</vt:lpstr>
      <vt:lpstr>Java Architecture </vt:lpstr>
      <vt:lpstr>Java Programming Environment </vt:lpstr>
      <vt:lpstr>Java Program run on top of Java Platform</vt:lpstr>
      <vt:lpstr>JVM Architecture</vt:lpstr>
      <vt:lpstr>explanation</vt:lpstr>
      <vt:lpstr>Contd…</vt:lpstr>
      <vt:lpstr>Contd…</vt:lpstr>
      <vt:lpstr>Basic Java Program</vt:lpstr>
      <vt:lpstr>Path and Classpath in JAVA</vt:lpstr>
      <vt:lpstr>How to set path in java?</vt:lpstr>
      <vt:lpstr>Contd… </vt:lpstr>
      <vt:lpstr>Java code execution</vt:lpstr>
      <vt:lpstr>Getting Started with Java Programming</vt:lpstr>
      <vt:lpstr>Entering a Program </vt:lpstr>
      <vt:lpstr>Contd…</vt:lpstr>
      <vt:lpstr>Rules for writing java program</vt:lpstr>
      <vt:lpstr>Creating and Compiling Programs</vt:lpstr>
      <vt:lpstr>First Java Program</vt:lpstr>
      <vt:lpstr>Details for the program</vt:lpstr>
      <vt:lpstr>Contd…</vt:lpstr>
      <vt:lpstr>What is system.out.println() ?</vt:lpstr>
      <vt:lpstr>PowerPoint Presentation</vt:lpstr>
      <vt:lpstr>Data input in java</vt:lpstr>
      <vt:lpstr>Data Types</vt:lpstr>
      <vt:lpstr>PowerPoint Presentation</vt:lpstr>
      <vt:lpstr>DATA Types</vt:lpstr>
      <vt:lpstr>Contd…</vt:lpstr>
      <vt:lpstr>Contd…</vt:lpstr>
      <vt:lpstr>Contd…</vt:lpstr>
      <vt:lpstr>Default values of data types</vt:lpstr>
      <vt:lpstr>Why char uses 2 byte in java and what is \u0000 ?</vt:lpstr>
      <vt:lpstr>Java Variables</vt:lpstr>
      <vt:lpstr>Declaring and initializing a variable:</vt:lpstr>
      <vt:lpstr>Contd… </vt:lpstr>
      <vt:lpstr>Contd…</vt:lpstr>
      <vt:lpstr>Types of Variables</vt:lpstr>
      <vt:lpstr>Local variables</vt:lpstr>
      <vt:lpstr>Example</vt:lpstr>
      <vt:lpstr>Instance Variables</vt:lpstr>
      <vt:lpstr>Contd…</vt:lpstr>
      <vt:lpstr>Class/Static Variables</vt:lpstr>
      <vt:lpstr>Contd…</vt:lpstr>
      <vt:lpstr>Example to understand the types of variables in java</vt:lpstr>
      <vt:lpstr>Scope and Lifetime of variables</vt:lpstr>
      <vt:lpstr>Contd…</vt:lpstr>
      <vt:lpstr>Contd…</vt:lpstr>
      <vt:lpstr>Contd…</vt:lpstr>
      <vt:lpstr>Nested scope</vt:lpstr>
      <vt:lpstr>Type conversion and casting</vt:lpstr>
      <vt:lpstr>PowerPoint Presentation</vt:lpstr>
      <vt:lpstr>Implicit Conversion or Coercion</vt:lpstr>
      <vt:lpstr>Example-</vt:lpstr>
      <vt:lpstr>Explicit Conversion or Narrowing</vt:lpstr>
      <vt:lpstr>Contd…</vt:lpstr>
      <vt:lpstr>Example-</vt:lpstr>
      <vt:lpstr>Example-</vt:lpstr>
      <vt:lpstr>Contd…</vt:lpstr>
      <vt:lpstr>Arrays</vt:lpstr>
      <vt:lpstr>Contd…</vt:lpstr>
      <vt:lpstr>How to create an array?(1-Dimesional)</vt:lpstr>
      <vt:lpstr>Contd…</vt:lpstr>
      <vt:lpstr>Example of 1-D Array</vt:lpstr>
      <vt:lpstr>Aggregate array operations:</vt:lpstr>
      <vt:lpstr>Example to sort an array in ascending order</vt:lpstr>
      <vt:lpstr>Example to sum elements of array</vt:lpstr>
      <vt:lpstr>The foreach Loops</vt:lpstr>
      <vt:lpstr>Copying arrays</vt:lpstr>
      <vt:lpstr>Example-</vt:lpstr>
      <vt:lpstr>Otherways to make copy of an array</vt:lpstr>
      <vt:lpstr>1)Iterating over an array</vt:lpstr>
      <vt:lpstr>2)Using Clone()</vt:lpstr>
      <vt:lpstr>3)Using ArrayCopy()</vt:lpstr>
      <vt:lpstr>Multidimensional Array</vt:lpstr>
      <vt:lpstr>Contd…</vt:lpstr>
      <vt:lpstr>Contd…</vt:lpstr>
      <vt:lpstr>Alternative array Declaration  Syntax</vt:lpstr>
      <vt:lpstr>Command Line Arguments</vt:lpstr>
      <vt:lpstr>Contd…</vt:lpstr>
      <vt:lpstr>Operators</vt:lpstr>
      <vt:lpstr>The Arithmetic Operators</vt:lpstr>
      <vt:lpstr>The Relational Operators</vt:lpstr>
      <vt:lpstr>The Bitwise Operators</vt:lpstr>
      <vt:lpstr>Contd…</vt:lpstr>
      <vt:lpstr>The Logical Operators</vt:lpstr>
      <vt:lpstr>The Assignment Operators</vt:lpstr>
      <vt:lpstr>Contd…</vt:lpstr>
      <vt:lpstr>Miscellaneous Operators</vt:lpstr>
      <vt:lpstr>Contd…</vt:lpstr>
      <vt:lpstr>Contd…</vt:lpstr>
      <vt:lpstr>Precedence of Java Operators</vt:lpstr>
      <vt:lpstr>Control Statements</vt:lpstr>
      <vt:lpstr>Selection Statements</vt:lpstr>
      <vt:lpstr>The if statements</vt:lpstr>
      <vt:lpstr>The if-else statements</vt:lpstr>
      <vt:lpstr>The if-else-if statements</vt:lpstr>
      <vt:lpstr>Contd…</vt:lpstr>
      <vt:lpstr>The Switch Statements</vt:lpstr>
      <vt:lpstr>Iteration Statements</vt:lpstr>
      <vt:lpstr>The while loop</vt:lpstr>
      <vt:lpstr>The do-while loop</vt:lpstr>
      <vt:lpstr>The for loop</vt:lpstr>
      <vt:lpstr>Example-</vt:lpstr>
      <vt:lpstr>The For each loop</vt:lpstr>
      <vt:lpstr>Nested loops</vt:lpstr>
      <vt:lpstr>Contd…</vt:lpstr>
      <vt:lpstr>Jump Statements</vt:lpstr>
      <vt:lpstr>Break Statement</vt:lpstr>
      <vt:lpstr>Contd…</vt:lpstr>
      <vt:lpstr>Continue Statement</vt:lpstr>
      <vt:lpstr>Contd…</vt:lpstr>
      <vt:lpstr>Contd…</vt:lpstr>
      <vt:lpstr>Return Statement</vt:lpstr>
      <vt:lpstr>Classes &amp; Objects</vt:lpstr>
      <vt:lpstr>Contd…</vt:lpstr>
      <vt:lpstr>Contd…</vt:lpstr>
      <vt:lpstr>Defining class</vt:lpstr>
      <vt:lpstr>Contd…</vt:lpstr>
      <vt:lpstr>Declaring objects</vt:lpstr>
      <vt:lpstr>Contd…</vt:lpstr>
      <vt:lpstr>Step 1 : Declaration of Variable of Type Class</vt:lpstr>
      <vt:lpstr>Step 2 : Allocation and Assigning Object to variable of class Type</vt:lpstr>
      <vt:lpstr>Consider an example for class &amp; Object</vt:lpstr>
      <vt:lpstr>Contd…</vt:lpstr>
      <vt:lpstr>Contd…</vt:lpstr>
      <vt:lpstr>Adding a method to a class</vt:lpstr>
      <vt:lpstr>explaination</vt:lpstr>
      <vt:lpstr>Returning a Value</vt:lpstr>
      <vt:lpstr>explanation</vt:lpstr>
      <vt:lpstr>Parameterized method</vt:lpstr>
      <vt:lpstr>Contd…</vt:lpstr>
      <vt:lpstr>Explanation-</vt:lpstr>
      <vt:lpstr>constructors</vt:lpstr>
      <vt:lpstr>Contd…</vt:lpstr>
      <vt:lpstr>No Argument Constructor</vt:lpstr>
      <vt:lpstr>Parameterized Constructors</vt:lpstr>
      <vt:lpstr>Constructor Overloading in Java</vt:lpstr>
      <vt:lpstr>PowerPoint Presentation</vt:lpstr>
      <vt:lpstr>Java Copy Constructor</vt:lpstr>
      <vt:lpstr>this keyword in java</vt:lpstr>
      <vt:lpstr>Usage of java this keyword</vt:lpstr>
      <vt:lpstr>1) this: to refer current class instance variable</vt:lpstr>
      <vt:lpstr>PowerPoint Presentation</vt:lpstr>
      <vt:lpstr>Contd…</vt:lpstr>
      <vt:lpstr>2)this: to invoke current class method</vt:lpstr>
      <vt:lpstr>Contd…</vt:lpstr>
      <vt:lpstr>3) this() : to invoke current class constructor</vt:lpstr>
      <vt:lpstr>PowerPoint Presentation</vt:lpstr>
      <vt:lpstr>4) this: to pass as an argument in the method</vt:lpstr>
      <vt:lpstr>5) this: to pass as argument in the constructor call</vt:lpstr>
      <vt:lpstr>6) this keyword can be used to return current class instance</vt:lpstr>
      <vt:lpstr>Garbage Collection</vt:lpstr>
      <vt:lpstr>Advantage of Garbage Collection</vt:lpstr>
      <vt:lpstr>How can an object be unreferenced?</vt:lpstr>
      <vt:lpstr>Ways:</vt:lpstr>
      <vt:lpstr>Finalization</vt:lpstr>
      <vt:lpstr>Contd..</vt:lpstr>
      <vt:lpstr>PowerPoint Presentation</vt:lpstr>
      <vt:lpstr>Ways for requesting JVM to run Garbage Collector</vt:lpstr>
      <vt:lpstr>PowerPoint Presentation</vt:lpstr>
      <vt:lpstr>Contd…</vt:lpstr>
      <vt:lpstr>Overloading</vt:lpstr>
      <vt:lpstr>Contd…</vt:lpstr>
      <vt:lpstr>Examples:</vt:lpstr>
      <vt:lpstr>Contd…</vt:lpstr>
      <vt:lpstr>Q) Why Method Overloading is not possible by changing the return type of method only?</vt:lpstr>
      <vt:lpstr>Q) Can we overload java main() method?</vt:lpstr>
      <vt:lpstr>Method Overloading and Type Promotion</vt:lpstr>
      <vt:lpstr>Example of Method Overloading with TypePromotion</vt:lpstr>
      <vt:lpstr>Example of Method Overloading with Type Promotion if matching found</vt:lpstr>
      <vt:lpstr>Example of Method Overloading with Type Promotion in case of ambiguity</vt:lpstr>
      <vt:lpstr>Overloading Constructors</vt:lpstr>
      <vt:lpstr>Example-</vt:lpstr>
      <vt:lpstr>Using this() in constructor overloading</vt:lpstr>
      <vt:lpstr>Example-</vt:lpstr>
      <vt:lpstr>Contd…</vt:lpstr>
      <vt:lpstr>Difference between constructor and method in Java</vt:lpstr>
      <vt:lpstr>Argument passing in java</vt:lpstr>
      <vt:lpstr>Call by value</vt:lpstr>
      <vt:lpstr>CONTD..</vt:lpstr>
      <vt:lpstr>Call by reference</vt:lpstr>
      <vt:lpstr>EXAMPLE-</vt:lpstr>
      <vt:lpstr>CONTD…</vt:lpstr>
      <vt:lpstr>Return type and recursion</vt:lpstr>
      <vt:lpstr>Return Type</vt:lpstr>
      <vt:lpstr>output</vt:lpstr>
      <vt:lpstr>Recursion in Java</vt:lpstr>
      <vt:lpstr>Java Recursion Example 1: Infinite times</vt:lpstr>
      <vt:lpstr>Java Recursion Example 2: Finite times</vt:lpstr>
      <vt:lpstr>Introducing Access Control</vt:lpstr>
      <vt:lpstr>private access modifier</vt:lpstr>
      <vt:lpstr>Role of Private Constructor</vt:lpstr>
      <vt:lpstr>default access modifier</vt:lpstr>
      <vt:lpstr>protected access modifier</vt:lpstr>
      <vt:lpstr>Example-</vt:lpstr>
      <vt:lpstr>public access modifier</vt:lpstr>
      <vt:lpstr>Understanding all java access modifiers</vt:lpstr>
      <vt:lpstr>Introducing final</vt:lpstr>
      <vt:lpstr>Contd..</vt:lpstr>
      <vt:lpstr>Uses of final keyword</vt:lpstr>
      <vt:lpstr>Inheritance</vt:lpstr>
      <vt:lpstr>Implementing Inheritance in java</vt:lpstr>
      <vt:lpstr>The syntax of Java Inheritance?</vt:lpstr>
      <vt:lpstr>Java Inheritance Example</vt:lpstr>
      <vt:lpstr>Types of inheritance in java</vt:lpstr>
      <vt:lpstr>Contd…</vt:lpstr>
      <vt:lpstr>Single Inheritance Example</vt:lpstr>
      <vt:lpstr>Multilevel Inheritance Example</vt:lpstr>
      <vt:lpstr>Hierarchical Inheritance Example</vt:lpstr>
      <vt:lpstr>Q) Why multiple inheritance is not supported in java?</vt:lpstr>
      <vt:lpstr>Example-</vt:lpstr>
      <vt:lpstr> Order of constructors calling</vt:lpstr>
      <vt:lpstr>Example-</vt:lpstr>
      <vt:lpstr>Contd…</vt:lpstr>
      <vt:lpstr>super keyword</vt:lpstr>
      <vt:lpstr>super is used to refer immediate parent class instance variable.</vt:lpstr>
      <vt:lpstr>super can be used to invoke parent class method</vt:lpstr>
      <vt:lpstr>super is used to invoke parent class constructor</vt:lpstr>
      <vt:lpstr>PowerPoint Presentation</vt:lpstr>
      <vt:lpstr> Method Overriding</vt:lpstr>
      <vt:lpstr>Contd…</vt:lpstr>
      <vt:lpstr>Understanding the problem without method overriding</vt:lpstr>
      <vt:lpstr>Example of method overriding</vt:lpstr>
      <vt:lpstr>A real example of Java Method Overriding</vt:lpstr>
      <vt:lpstr>Example-</vt:lpstr>
      <vt:lpstr>Points to remember</vt:lpstr>
      <vt:lpstr>Example-</vt:lpstr>
      <vt:lpstr>Contd..</vt:lpstr>
      <vt:lpstr>Difference between method overloading and method overriding in java</vt:lpstr>
      <vt:lpstr>Examples-</vt:lpstr>
      <vt:lpstr>Real world examples of overloading &amp; overiding</vt:lpstr>
      <vt:lpstr>Contd..</vt:lpstr>
      <vt:lpstr>Java access modifiers with method overriding</vt:lpstr>
      <vt:lpstr>Example-</vt:lpstr>
      <vt:lpstr>Final methods can not be overridden </vt:lpstr>
      <vt:lpstr>Polymorphism in Java</vt:lpstr>
      <vt:lpstr>Upcasting</vt:lpstr>
      <vt:lpstr>Dynamic method dispatch</vt:lpstr>
      <vt:lpstr>Example-</vt:lpstr>
      <vt:lpstr>Object Class in java</vt:lpstr>
      <vt:lpstr>Methods of object class </vt:lpstr>
      <vt:lpstr>Abstraction in Java</vt:lpstr>
      <vt:lpstr>Ways to achieve Abstraction</vt:lpstr>
      <vt:lpstr>Abstract classes</vt:lpstr>
      <vt:lpstr>Contd…</vt:lpstr>
      <vt:lpstr>Examples-</vt:lpstr>
      <vt:lpstr>Example of Abstract class that has an abstract method</vt:lpstr>
      <vt:lpstr>Another example of Abstract class in java</vt:lpstr>
      <vt:lpstr>Packages</vt:lpstr>
      <vt:lpstr>PowerPoint Presentation</vt:lpstr>
      <vt:lpstr>Simple example of java package</vt:lpstr>
      <vt:lpstr>Contd…</vt:lpstr>
      <vt:lpstr>Contd…</vt:lpstr>
      <vt:lpstr>Using packagename.*</vt:lpstr>
      <vt:lpstr>Using packagename.classname</vt:lpstr>
      <vt:lpstr>Using fully qualified name</vt:lpstr>
      <vt:lpstr>Contd…</vt:lpstr>
      <vt:lpstr>Subpackage in java</vt:lpstr>
      <vt:lpstr>Contd…</vt:lpstr>
      <vt:lpstr>Contd…</vt:lpstr>
      <vt:lpstr>Package class</vt:lpstr>
      <vt:lpstr>PowerPoint Presentation</vt:lpstr>
      <vt:lpstr>Interface</vt:lpstr>
      <vt:lpstr>Why use Java interface?</vt:lpstr>
      <vt:lpstr>Contd..</vt:lpstr>
      <vt:lpstr>Internal addition by the compiler</vt:lpstr>
      <vt:lpstr>The relationship between classes and interfaces</vt:lpstr>
      <vt:lpstr>Java Interface Example</vt:lpstr>
      <vt:lpstr>Java Interface Example: Bank</vt:lpstr>
      <vt:lpstr>Multiple inheritance in Java by interface</vt:lpstr>
      <vt:lpstr>example</vt:lpstr>
      <vt:lpstr>Multiple inheritance is not supported through class in java, but it is possible by an interface, why?</vt:lpstr>
      <vt:lpstr>Contd…</vt:lpstr>
      <vt:lpstr>Interface inheritance</vt:lpstr>
      <vt:lpstr>Java 8 Default Method in Interface</vt:lpstr>
      <vt:lpstr>What is marker or tagged interface?</vt:lpstr>
      <vt:lpstr>Difference between abstract class and interface</vt:lpstr>
      <vt:lpstr>Wrapper Classes</vt:lpstr>
      <vt:lpstr>Contd…</vt:lpstr>
      <vt:lpstr>Contd…</vt:lpstr>
      <vt:lpstr>List of Wrapper classes</vt:lpstr>
      <vt:lpstr>Hierarchy of wrapper classes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Unit-I </dc:title>
  <dc:creator>Neha</dc:creator>
  <cp:lastModifiedBy>YACHI</cp:lastModifiedBy>
  <cp:revision>934</cp:revision>
  <cp:lastPrinted>2019-02-05T03:26:50Z</cp:lastPrinted>
  <dcterms:created xsi:type="dcterms:W3CDTF">2006-08-16T00:00:00Z</dcterms:created>
  <dcterms:modified xsi:type="dcterms:W3CDTF">2022-10-08T10:55:35Z</dcterms:modified>
</cp:coreProperties>
</file>